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9"/>
  </p:notesMasterIdLst>
  <p:sldIdLst>
    <p:sldId id="256" r:id="rId2"/>
    <p:sldId id="266" r:id="rId3"/>
    <p:sldId id="258" r:id="rId4"/>
    <p:sldId id="280" r:id="rId5"/>
    <p:sldId id="261" r:id="rId6"/>
    <p:sldId id="263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72" r:id="rId16"/>
    <p:sldId id="289" r:id="rId17"/>
    <p:sldId id="290" r:id="rId18"/>
    <p:sldId id="291" r:id="rId19"/>
    <p:sldId id="262" r:id="rId20"/>
    <p:sldId id="323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14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259" r:id="rId53"/>
    <p:sldId id="265" r:id="rId54"/>
    <p:sldId id="264" r:id="rId55"/>
    <p:sldId id="269" r:id="rId56"/>
    <p:sldId id="267" r:id="rId57"/>
    <p:sldId id="268" r:id="rId58"/>
    <p:sldId id="270" r:id="rId59"/>
    <p:sldId id="273" r:id="rId60"/>
    <p:sldId id="274" r:id="rId61"/>
    <p:sldId id="275" r:id="rId62"/>
    <p:sldId id="276" r:id="rId63"/>
    <p:sldId id="277" r:id="rId64"/>
    <p:sldId id="278" r:id="rId65"/>
    <p:sldId id="326" r:id="rId66"/>
    <p:sldId id="324" r:id="rId67"/>
    <p:sldId id="260" r:id="rId68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FB8"/>
    <a:srgbClr val="94C7FF"/>
    <a:srgbClr val="5594FE"/>
    <a:srgbClr val="259095"/>
    <a:srgbClr val="1E7478"/>
    <a:srgbClr val="015791"/>
    <a:srgbClr val="FFE200"/>
    <a:srgbClr val="0262FE"/>
    <a:srgbClr val="016DBA"/>
    <a:srgbClr val="94C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6276" autoAdjust="0"/>
  </p:normalViewPr>
  <p:slideViewPr>
    <p:cSldViewPr snapToGrid="0">
      <p:cViewPr varScale="1">
        <p:scale>
          <a:sx n="88" d="100"/>
          <a:sy n="88" d="100"/>
        </p:scale>
        <p:origin x="12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6425E-A56E-4C38-A56B-8A29DA4D03B4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C9F53-DA3E-4D54-9A92-B41D097A9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5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알고리즘을 사용하여 인간이 학습하는 방식을 복제하는 방식으로 데이터를 해석합니다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기계가 학습 정확도를 개선하고 해당 학습을 기반으로 데이터를 사용자에게 제공하는 것을 목표로 합니다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. </a:t>
            </a:r>
            <a:r>
              <a:rPr lang="ko-KR" altLang="en-US" b="0" i="0" dirty="0" err="1">
                <a:solidFill>
                  <a:srgbClr val="232323"/>
                </a:solidFill>
                <a:effectLst/>
                <a:latin typeface="Pretendard"/>
              </a:rPr>
              <a:t>머신러닝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 엔지니어는 데이터 과학 팀의 핵심 구성원 역할을 합니다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머신 러닝을 담당하는 인공 지능을 연구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구축 및 설계하고 기존 인공 지능 시스템을 유지 및 개선</a:t>
            </a:r>
            <a:endParaRPr lang="en-US" altLang="ko-KR" b="0" i="0" dirty="0">
              <a:solidFill>
                <a:srgbClr val="232323"/>
              </a:solidFill>
              <a:effectLst/>
              <a:latin typeface="Pretendard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기계학습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(ML)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에서 기본 이론과 알고리즘을 이해하고 확률과 통계</a:t>
            </a:r>
            <a:r>
              <a:rPr lang="en-US" altLang="ko-KR" b="0" i="0" dirty="0">
                <a:solidFill>
                  <a:srgbClr val="232323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선형대수학 등 수학적 개념 학습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C9F53-DA3E-4D54-9A92-B41D097A9C6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1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/>
              <a:t>Pytorch</a:t>
            </a:r>
            <a:r>
              <a:rPr lang="en-US" altLang="ko-KR" sz="1200" b="1" dirty="0"/>
              <a:t> &gt; C++ &gt; </a:t>
            </a:r>
            <a:r>
              <a:rPr lang="en-US" altLang="ko-KR" sz="1200" b="1" dirty="0" err="1"/>
              <a:t>Tensorflow</a:t>
            </a:r>
            <a:r>
              <a:rPr lang="en-US" altLang="ko-KR" sz="1200" b="1" dirty="0"/>
              <a:t> &gt; Java &gt; Git</a:t>
            </a:r>
            <a:endParaRPr lang="ko-KR" altLang="en-US" sz="1200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C9F53-DA3E-4D54-9A92-B41D097A9C6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데이터 기반 회사와의 협력 등 실제 문제를 해결하여 기술 연습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C9F53-DA3E-4D54-9A92-B41D097A9C6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1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32323"/>
                </a:solidFill>
                <a:effectLst/>
                <a:latin typeface="Pretendard"/>
              </a:rPr>
              <a:t>데이터 기반 회사와의 협력 등 실제 문제를 해결하여 기술 연습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C9F53-DA3E-4D54-9A92-B41D097A9C6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99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A3BEC3-D386-489F-9076-8F729476B9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6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3DD5CD9-E18E-4579-B8B2-11C667DE4DF3}"/>
              </a:ext>
            </a:extLst>
          </p:cNvPr>
          <p:cNvGrpSpPr/>
          <p:nvPr userDrawn="1"/>
        </p:nvGrpSpPr>
        <p:grpSpPr>
          <a:xfrm>
            <a:off x="1417" y="-1"/>
            <a:ext cx="10690396" cy="7560683"/>
            <a:chOff x="1417" y="-1"/>
            <a:chExt cx="10690396" cy="75606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3BB3AA-29B7-4012-B00A-46638B57B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" y="-1"/>
              <a:ext cx="10690396" cy="756068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F60270-5E49-40E8-871A-821F8103B8D0}"/>
                </a:ext>
              </a:extLst>
            </p:cNvPr>
            <p:cNvSpPr/>
            <p:nvPr userDrawn="1"/>
          </p:nvSpPr>
          <p:spPr>
            <a:xfrm>
              <a:off x="203200" y="495300"/>
              <a:ext cx="4089400" cy="113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3A0FE34-C7E1-4CA5-9C24-8087E05F3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719" r="62488" b="82475"/>
          <a:stretch/>
        </p:blipFill>
        <p:spPr>
          <a:xfrm>
            <a:off x="609770" y="342900"/>
            <a:ext cx="3795713" cy="8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3568A2-CFAB-4D73-95F2-BE4BC6EF17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90393" cy="75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E7DDF2-2710-4C38-BA55-82016D0AF855}"/>
              </a:ext>
            </a:extLst>
          </p:cNvPr>
          <p:cNvGrpSpPr/>
          <p:nvPr userDrawn="1"/>
        </p:nvGrpSpPr>
        <p:grpSpPr>
          <a:xfrm>
            <a:off x="0" y="-1002"/>
            <a:ext cx="10691813" cy="861774"/>
            <a:chOff x="0" y="-1002"/>
            <a:chExt cx="10691813" cy="8617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ED0F9A-F64D-4FDE-8700-54753904B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603"/>
            <a:stretch/>
          </p:blipFill>
          <p:spPr>
            <a:xfrm>
              <a:off x="0" y="-1002"/>
              <a:ext cx="10691813" cy="861774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3CA257F-3256-4700-B629-5F44E3BAC6A1}"/>
                </a:ext>
              </a:extLst>
            </p:cNvPr>
            <p:cNvSpPr/>
            <p:nvPr userDrawn="1"/>
          </p:nvSpPr>
          <p:spPr>
            <a:xfrm>
              <a:off x="8597841" y="544328"/>
              <a:ext cx="87759" cy="96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6755CC-EE25-45D4-AA12-EC7907354D76}"/>
                </a:ext>
              </a:extLst>
            </p:cNvPr>
            <p:cNvSpPr/>
            <p:nvPr userDrawn="1"/>
          </p:nvSpPr>
          <p:spPr>
            <a:xfrm>
              <a:off x="8830389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DBA706-CCC4-4052-B060-F4FD57B23E82}"/>
                </a:ext>
              </a:extLst>
            </p:cNvPr>
            <p:cNvSpPr/>
            <p:nvPr userDrawn="1"/>
          </p:nvSpPr>
          <p:spPr>
            <a:xfrm>
              <a:off x="9062936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168FB0-7C48-4311-A16F-D64E45DF8A21}"/>
                </a:ext>
              </a:extLst>
            </p:cNvPr>
            <p:cNvSpPr/>
            <p:nvPr userDrawn="1"/>
          </p:nvSpPr>
          <p:spPr>
            <a:xfrm>
              <a:off x="9295484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E1F73C5-828D-492D-9216-CBDF7493985B}"/>
                </a:ext>
              </a:extLst>
            </p:cNvPr>
            <p:cNvSpPr/>
            <p:nvPr userDrawn="1"/>
          </p:nvSpPr>
          <p:spPr>
            <a:xfrm>
              <a:off x="9528031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F6654BB-2317-41BC-BDB1-E871B4DF44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7718" y="142637"/>
              <a:ext cx="812167" cy="59627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07" y="174072"/>
            <a:ext cx="4193264" cy="576312"/>
          </a:xfrm>
          <a:noFill/>
        </p:spPr>
        <p:txBody>
          <a:bodyPr wrap="none" rtlCol="0">
            <a:spAutoFit/>
          </a:bodyPr>
          <a:lstStyle>
            <a:lvl1pPr>
              <a:defRPr lang="en-US" sz="3400" b="1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</a:defRPr>
            </a:lvl1pPr>
          </a:lstStyle>
          <a:p>
            <a:pPr marL="0" lvl="0" defTabSz="986912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12CAC5B-5DBC-4633-8E4D-559A8EE600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759" y="1210247"/>
            <a:ext cx="267295" cy="2056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A9A2D7-88BF-4F22-9BEF-69C6F05BA25A}"/>
              </a:ext>
            </a:extLst>
          </p:cNvPr>
          <p:cNvSpPr/>
          <p:nvPr userDrawn="1"/>
        </p:nvSpPr>
        <p:spPr>
          <a:xfrm>
            <a:off x="0" y="1"/>
            <a:ext cx="127000" cy="860772"/>
          </a:xfrm>
          <a:prstGeom prst="rect">
            <a:avLst/>
          </a:prstGeom>
          <a:solidFill>
            <a:srgbClr val="01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2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0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7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5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CC21DE98-1DD0-4E77-B982-ACFBC6F22FCD}" type="datetimeFigureOut">
              <a:rPr lang="ko-KR" altLang="en-US" smtClean="0"/>
              <a:pPr/>
              <a:t>2024-08-16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7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2" r:id="rId2"/>
    <p:sldLayoutId id="2147483733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149401-E30D-49A6-B4EC-3F1256DE90CB}"/>
              </a:ext>
            </a:extLst>
          </p:cNvPr>
          <p:cNvSpPr txBox="1"/>
          <p:nvPr/>
        </p:nvSpPr>
        <p:spPr>
          <a:xfrm>
            <a:off x="507028" y="2246149"/>
            <a:ext cx="4494564" cy="17534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분야 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986912" latinLnBrk="1"/>
            <a:r>
              <a:rPr lang="ko-KR" altLang="en-US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 동향 조사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4757D-9493-4349-AF3A-331C102D2517}"/>
              </a:ext>
            </a:extLst>
          </p:cNvPr>
          <p:cNvSpPr txBox="1"/>
          <p:nvPr/>
        </p:nvSpPr>
        <p:spPr>
          <a:xfrm>
            <a:off x="507028" y="5075500"/>
            <a:ext cx="1552028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2159" spc="-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sz="2159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A06B617-2954-49EC-9C91-B3289B37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 r="18757"/>
          <a:stretch/>
        </p:blipFill>
        <p:spPr>
          <a:xfrm>
            <a:off x="8618560" y="0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E13E14-A4DC-40C9-BF7E-D40D483ED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26" t="1" b="45458"/>
          <a:stretch/>
        </p:blipFill>
        <p:spPr>
          <a:xfrm>
            <a:off x="-525674" y="6701778"/>
            <a:ext cx="2753399" cy="857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585A3-99A4-4B7B-A52E-C97457835D10}"/>
              </a:ext>
            </a:extLst>
          </p:cNvPr>
          <p:cNvSpPr txBox="1"/>
          <p:nvPr/>
        </p:nvSpPr>
        <p:spPr>
          <a:xfrm>
            <a:off x="507028" y="5570278"/>
            <a:ext cx="3757760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박형준</a:t>
            </a:r>
            <a:r>
              <a:rPr lang="en-US" altLang="ko-KR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전민규</a:t>
            </a:r>
            <a:r>
              <a:rPr lang="en-US" altLang="ko-KR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59" spc="-1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한세진</a:t>
            </a:r>
            <a:r>
              <a:rPr lang="en-US" altLang="ko-KR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손지원</a:t>
            </a:r>
            <a:endParaRPr lang="en-US" altLang="ko-KR" sz="2159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01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46967-EC25-4F63-99EA-889C517E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388655" cy="563231"/>
          </a:xfrm>
        </p:spPr>
        <p:txBody>
          <a:bodyPr/>
          <a:lstStyle/>
          <a:p>
            <a:r>
              <a:rPr lang="ko-KR" altLang="en-US" dirty="0"/>
              <a:t>문자열 변경 후</a:t>
            </a:r>
            <a:r>
              <a:rPr lang="en-US" altLang="ko-KR" dirty="0"/>
              <a:t> </a:t>
            </a:r>
            <a:r>
              <a:rPr lang="ko-KR" altLang="en-US" dirty="0"/>
              <a:t>리스트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AE412-37EB-4A57-A691-046D09067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0209"/>
            <a:ext cx="7966554" cy="24308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8C4E7D-AFEE-4A2D-BB0A-110F9C7DE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33" y="2011821"/>
            <a:ext cx="5142655" cy="41987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E822305-585D-4872-8269-0D3AD25F97F6}"/>
              </a:ext>
            </a:extLst>
          </p:cNvPr>
          <p:cNvSpPr/>
          <p:nvPr/>
        </p:nvSpPr>
        <p:spPr>
          <a:xfrm>
            <a:off x="676405" y="4052170"/>
            <a:ext cx="1853853" cy="463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F684EC-7A32-4DCB-852F-B5FBBC1BB88E}"/>
              </a:ext>
            </a:extLst>
          </p:cNvPr>
          <p:cNvSpPr/>
          <p:nvPr/>
        </p:nvSpPr>
        <p:spPr>
          <a:xfrm>
            <a:off x="5141933" y="2032552"/>
            <a:ext cx="5091831" cy="1837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8464D2-1844-4836-AAEA-AC9199C7B35B}"/>
              </a:ext>
            </a:extLst>
          </p:cNvPr>
          <p:cNvSpPr/>
          <p:nvPr/>
        </p:nvSpPr>
        <p:spPr>
          <a:xfrm>
            <a:off x="5505189" y="4669281"/>
            <a:ext cx="4728575" cy="1174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0D44F0-9055-48F2-8945-4F310A381CFA}"/>
              </a:ext>
            </a:extLst>
          </p:cNvPr>
          <p:cNvSpPr/>
          <p:nvPr/>
        </p:nvSpPr>
        <p:spPr>
          <a:xfrm>
            <a:off x="7108521" y="3964409"/>
            <a:ext cx="1377862" cy="272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94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5B2043-23A5-47B4-BBE2-6A1E3E1B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10691813" cy="47399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F93DFE-918D-4B55-8135-6C0708A4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2427" cy="563231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75F219-ADC6-48BC-981F-9C7F418A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73" y="1872641"/>
            <a:ext cx="6099181" cy="45412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FBF7D4-D57B-436F-A45A-82D9BD538E09}"/>
              </a:ext>
            </a:extLst>
          </p:cNvPr>
          <p:cNvSpPr/>
          <p:nvPr/>
        </p:nvSpPr>
        <p:spPr>
          <a:xfrm>
            <a:off x="0" y="1828800"/>
            <a:ext cx="4265112" cy="250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2A8138-3EA1-43D1-93FF-EAAE104852EC}"/>
              </a:ext>
            </a:extLst>
          </p:cNvPr>
          <p:cNvSpPr/>
          <p:nvPr/>
        </p:nvSpPr>
        <p:spPr>
          <a:xfrm>
            <a:off x="5345906" y="3150295"/>
            <a:ext cx="2157184" cy="250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59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034DB-F111-44D2-801A-5D2B63EA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73333" cy="563231"/>
          </a:xfrm>
        </p:spPr>
        <p:txBody>
          <a:bodyPr/>
          <a:lstStyle/>
          <a:p>
            <a:r>
              <a:rPr lang="ko-KR" altLang="en-US" dirty="0" err="1"/>
              <a:t>필요스킬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56873D-103D-4FC9-88EB-012C74EED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15" y="1631180"/>
            <a:ext cx="7223774" cy="51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FF09F-0F05-41BF-93CF-7835CCA3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029000" cy="563231"/>
          </a:xfrm>
        </p:spPr>
        <p:txBody>
          <a:bodyPr/>
          <a:lstStyle/>
          <a:p>
            <a:r>
              <a:rPr lang="ko-KR" altLang="en-US" dirty="0"/>
              <a:t>성향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4EABC-11B5-4292-87C9-49C0E86AF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8" y="1228712"/>
            <a:ext cx="9002275" cy="59737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FF46E48-8D0C-455E-85F5-0332EF16A1E3}"/>
              </a:ext>
            </a:extLst>
          </p:cNvPr>
          <p:cNvGrpSpPr/>
          <p:nvPr/>
        </p:nvGrpSpPr>
        <p:grpSpPr>
          <a:xfrm>
            <a:off x="0" y="1744536"/>
            <a:ext cx="10691813" cy="4083129"/>
            <a:chOff x="0" y="1738273"/>
            <a:chExt cx="10691813" cy="4083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E0A7BD-A1A9-4169-9B1C-CEAB7CBE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38273"/>
              <a:ext cx="10691813" cy="408312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1ECDDE-B382-4072-9BDB-4DADE85DBC71}"/>
                </a:ext>
              </a:extLst>
            </p:cNvPr>
            <p:cNvSpPr/>
            <p:nvPr/>
          </p:nvSpPr>
          <p:spPr>
            <a:xfrm>
              <a:off x="8868427" y="3494762"/>
              <a:ext cx="526094" cy="2850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22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DCFE8-6582-4AC1-88CC-E809B406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013372" cy="563231"/>
          </a:xfrm>
        </p:spPr>
        <p:txBody>
          <a:bodyPr/>
          <a:lstStyle/>
          <a:p>
            <a:r>
              <a:rPr lang="ko-KR" altLang="en-US" dirty="0"/>
              <a:t>요구 학력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D3AEE-3B11-424D-8526-2670F737E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15" y="1217815"/>
            <a:ext cx="8994536" cy="59761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82349F-7174-466F-8B9D-B5972D088B25}"/>
              </a:ext>
            </a:extLst>
          </p:cNvPr>
          <p:cNvSpPr/>
          <p:nvPr/>
        </p:nvSpPr>
        <p:spPr>
          <a:xfrm>
            <a:off x="1716065" y="1546964"/>
            <a:ext cx="3231715" cy="42713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19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DCFE8-6582-4AC1-88CC-E809B406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013372" cy="563231"/>
          </a:xfrm>
        </p:spPr>
        <p:txBody>
          <a:bodyPr/>
          <a:lstStyle/>
          <a:p>
            <a:r>
              <a:rPr lang="ko-KR" altLang="en-US" dirty="0"/>
              <a:t>요구 학력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EC75D-02C1-4CE7-BAF9-2C42CD42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" y="1550140"/>
            <a:ext cx="5942504" cy="5752534"/>
          </a:xfrm>
          <a:prstGeom prst="rect">
            <a:avLst/>
          </a:prstGeom>
          <a:ln>
            <a:solidFill>
              <a:srgbClr val="016FB8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B54955-7093-4875-84C5-3191FA7EEBA0}"/>
              </a:ext>
            </a:extLst>
          </p:cNvPr>
          <p:cNvGrpSpPr/>
          <p:nvPr/>
        </p:nvGrpSpPr>
        <p:grpSpPr>
          <a:xfrm>
            <a:off x="3012510" y="2012315"/>
            <a:ext cx="7368473" cy="4895789"/>
            <a:chOff x="3012510" y="2012315"/>
            <a:chExt cx="7368473" cy="48957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64E769-BC70-4948-BDA7-670E77C9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510" y="2012315"/>
              <a:ext cx="7368473" cy="48957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32070C-CFD6-476F-8147-22B6813198FC}"/>
                </a:ext>
              </a:extLst>
            </p:cNvPr>
            <p:cNvSpPr/>
            <p:nvPr/>
          </p:nvSpPr>
          <p:spPr>
            <a:xfrm>
              <a:off x="6369485" y="2210844"/>
              <a:ext cx="2830882" cy="410853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2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2EA6C-889B-4396-BC4C-9B5A8FD0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097707" cy="563231"/>
          </a:xfrm>
        </p:spPr>
        <p:txBody>
          <a:bodyPr/>
          <a:lstStyle/>
          <a:p>
            <a:r>
              <a:rPr lang="ko-KR" altLang="en-US" dirty="0"/>
              <a:t>지원 보험</a:t>
            </a:r>
            <a:r>
              <a:rPr lang="en-US" altLang="ko-KR" dirty="0"/>
              <a:t>, </a:t>
            </a:r>
            <a:r>
              <a:rPr lang="ko-KR" altLang="en-US" dirty="0"/>
              <a:t>제도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5032A4-2889-4198-BEC8-D0B5E9BA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5" y="1307011"/>
            <a:ext cx="9160261" cy="60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EEBEF-245A-43EE-A5C3-B1AEDB63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4042004" cy="563231"/>
          </a:xfrm>
        </p:spPr>
        <p:txBody>
          <a:bodyPr/>
          <a:lstStyle/>
          <a:p>
            <a:r>
              <a:rPr lang="ko-KR" altLang="en-US" dirty="0"/>
              <a:t>업무휴무</a:t>
            </a:r>
            <a:r>
              <a:rPr lang="en-US" altLang="ko-KR" dirty="0"/>
              <a:t>, </a:t>
            </a:r>
            <a:r>
              <a:rPr lang="ko-KR" altLang="en-US" dirty="0"/>
              <a:t>휴가</a:t>
            </a:r>
            <a:r>
              <a:rPr lang="en-US" altLang="ko-KR" dirty="0"/>
              <a:t>, </a:t>
            </a:r>
            <a:r>
              <a:rPr lang="ko-KR" altLang="en-US" dirty="0"/>
              <a:t>행사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C62683-AB0C-4FE1-984A-85BAFB1A4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1" y="1453392"/>
            <a:ext cx="8939670" cy="59322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08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AD76F-E1A2-4A7A-9CB7-3B985133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419911" cy="563231"/>
          </a:xfrm>
        </p:spPr>
        <p:txBody>
          <a:bodyPr/>
          <a:lstStyle/>
          <a:p>
            <a:r>
              <a:rPr lang="ko-KR" altLang="en-US" dirty="0"/>
              <a:t>합격 자소서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2EF2A1-E91C-41B2-A38F-33BC9278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7" y="1232981"/>
            <a:ext cx="7223774" cy="37033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05C677-0F7F-4573-86F3-ED0BBDE70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05" y="3567241"/>
            <a:ext cx="7223774" cy="37033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996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029000" cy="563231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FDC03E-C247-41DB-A9EF-83FA54AE77EE}"/>
              </a:ext>
            </a:extLst>
          </p:cNvPr>
          <p:cNvGrpSpPr/>
          <p:nvPr/>
        </p:nvGrpSpPr>
        <p:grpSpPr>
          <a:xfrm>
            <a:off x="697463" y="1699298"/>
            <a:ext cx="9296888" cy="3447160"/>
            <a:chOff x="2439375" y="2642290"/>
            <a:chExt cx="7825155" cy="290146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9A8A96A-2D0C-4599-AA6D-487104DDE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9526541-FB00-4F13-820B-CB1FA1D8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9AF3206-2ACF-4F9A-B301-BE74A728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3C086E7-BAA2-4C55-9E2B-F843C852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2B27A09-2CBF-41F5-8D23-8C523C20D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382B462-96F6-4DBB-882A-E30E9F076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1F5AFFF-E30E-4EE8-AB5D-DF0E697A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0FA4EAF-7083-44B2-8311-F9CA0C80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03BBAFA5-4C2C-4B1F-B4FD-BDFB7EB6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65EA41E3-8456-4148-A7C1-81EAF1755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F0EEF4F5-4B46-4777-BE35-0764F43A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32BB59D2-A2FE-4A74-9EE8-0124FDCF5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6938E2EA-2A21-4A38-8FBB-B21AB7FD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87B09398-A93D-4510-BDA1-AEE9E4B6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C2E0DC-F443-4114-80C5-77FE8056385B}"/>
                </a:ext>
              </a:extLst>
            </p:cNvPr>
            <p:cNvSpPr txBox="1"/>
            <p:nvPr/>
          </p:nvSpPr>
          <p:spPr>
            <a:xfrm>
              <a:off x="3397262" y="4164315"/>
              <a:ext cx="862597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ESTJ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0C238-3843-4B5F-8B77-E2D2C17E983E}"/>
                </a:ext>
              </a:extLst>
            </p:cNvPr>
            <p:cNvSpPr txBox="1"/>
            <p:nvPr/>
          </p:nvSpPr>
          <p:spPr>
            <a:xfrm>
              <a:off x="5455797" y="4164315"/>
              <a:ext cx="1823095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DB,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 관련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SQL, ORACLE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5B377D-59BF-41A8-AF13-076DFA78BA6B}"/>
                </a:ext>
              </a:extLst>
            </p:cNvPr>
            <p:cNvSpPr txBox="1"/>
            <p:nvPr/>
          </p:nvSpPr>
          <p:spPr>
            <a:xfrm>
              <a:off x="8259142" y="4164315"/>
              <a:ext cx="1238874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초대졸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이상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이상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D05BA-0BC5-4161-BD7F-BD5089F2843F}"/>
                </a:ext>
              </a:extLst>
            </p:cNvPr>
            <p:cNvSpPr txBox="1"/>
            <p:nvPr/>
          </p:nvSpPr>
          <p:spPr>
            <a:xfrm>
              <a:off x="3345104" y="3368839"/>
              <a:ext cx="1006481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MBTI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94F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825DF9-14BE-484B-B8B4-1FDE617A67B0}"/>
                </a:ext>
              </a:extLst>
            </p:cNvPr>
            <p:cNvSpPr txBox="1"/>
            <p:nvPr/>
          </p:nvSpPr>
          <p:spPr>
            <a:xfrm>
              <a:off x="5944218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7BB1BF-74F4-46F9-AA42-993655EDEC33}"/>
                </a:ext>
              </a:extLst>
            </p:cNvPr>
            <p:cNvSpPr txBox="1"/>
            <p:nvPr/>
          </p:nvSpPr>
          <p:spPr>
            <a:xfrm>
              <a:off x="8064851" y="3368839"/>
              <a:ext cx="1627456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학력</a:t>
              </a: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</a:t>
              </a:r>
            </a:p>
          </p:txBody>
        </p: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C99BA166-1FAC-4377-BC7D-F4FD1BD8B70F}"/>
              </a:ext>
            </a:extLst>
          </p:cNvPr>
          <p:cNvSpPr txBox="1">
            <a:spLocks/>
          </p:cNvSpPr>
          <p:nvPr/>
        </p:nvSpPr>
        <p:spPr>
          <a:xfrm>
            <a:off x="2624138" y="5793887"/>
            <a:ext cx="5250286" cy="10895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sz="7200" u="sng" dirty="0"/>
              <a:t>자신감</a:t>
            </a:r>
            <a:r>
              <a:rPr lang="en-US" altLang="ko-KR" sz="7200" u="sng" dirty="0"/>
              <a:t>, </a:t>
            </a:r>
            <a:r>
              <a:rPr lang="ko-KR" altLang="en-US" sz="7200" u="sng" dirty="0"/>
              <a:t>능력</a:t>
            </a:r>
          </a:p>
        </p:txBody>
      </p:sp>
    </p:spTree>
    <p:extLst>
      <p:ext uri="{BB962C8B-B14F-4D97-AF65-F5344CB8AC3E}">
        <p14:creationId xmlns:p14="http://schemas.microsoft.com/office/powerpoint/2010/main" val="6059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A724213-B595-411C-8BCF-361296D6E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36"/>
          <a:stretch/>
        </p:blipFill>
        <p:spPr>
          <a:xfrm>
            <a:off x="226112" y="956586"/>
            <a:ext cx="2716050" cy="12107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2619274" y="1296114"/>
            <a:ext cx="3632547" cy="38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·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분야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7E5F1A-488D-4A36-965F-8D9056BBFFE9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2B1F77-6B70-4DEA-9E88-E968E78D2AA7}"/>
              </a:ext>
            </a:extLst>
          </p:cNvPr>
          <p:cNvGrpSpPr/>
          <p:nvPr/>
        </p:nvGrpSpPr>
        <p:grpSpPr>
          <a:xfrm>
            <a:off x="766185" y="2363254"/>
            <a:ext cx="9322279" cy="3825032"/>
            <a:chOff x="753659" y="1751139"/>
            <a:chExt cx="9322279" cy="382503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E6CE9D-A4E8-41BE-B648-453835DF5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230"/>
            <a:stretch/>
          </p:blipFill>
          <p:spPr>
            <a:xfrm>
              <a:off x="753659" y="4834930"/>
              <a:ext cx="9322279" cy="7412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2A6E82-F12D-4B9B-A63D-822FF857A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03"/>
            <a:stretch/>
          </p:blipFill>
          <p:spPr>
            <a:xfrm>
              <a:off x="772711" y="1751139"/>
              <a:ext cx="9284177" cy="341174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61D4BA-1E1F-421B-89F6-C618761E4FD1}"/>
                </a:ext>
              </a:extLst>
            </p:cNvPr>
            <p:cNvSpPr/>
            <p:nvPr/>
          </p:nvSpPr>
          <p:spPr>
            <a:xfrm>
              <a:off x="4002066" y="3266270"/>
              <a:ext cx="1597068" cy="2693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7F01520-45B7-49EC-B6CA-E1FBF1804ECE}"/>
                </a:ext>
              </a:extLst>
            </p:cNvPr>
            <p:cNvSpPr/>
            <p:nvPr/>
          </p:nvSpPr>
          <p:spPr>
            <a:xfrm>
              <a:off x="4002066" y="3574165"/>
              <a:ext cx="1597068" cy="2693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8A9BFD8-F7C0-43F3-9AF2-B919D12E10FA}"/>
                </a:ext>
              </a:extLst>
            </p:cNvPr>
            <p:cNvSpPr/>
            <p:nvPr/>
          </p:nvSpPr>
          <p:spPr>
            <a:xfrm>
              <a:off x="4002066" y="3882509"/>
              <a:ext cx="1597068" cy="2693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DDFB3DB-5789-4530-A344-F5210AA98BA1}"/>
                </a:ext>
              </a:extLst>
            </p:cNvPr>
            <p:cNvSpPr/>
            <p:nvPr/>
          </p:nvSpPr>
          <p:spPr>
            <a:xfrm>
              <a:off x="4002066" y="5142825"/>
              <a:ext cx="1597068" cy="2693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제목 48">
            <a:extLst>
              <a:ext uri="{FF2B5EF4-FFF2-40B4-BE49-F238E27FC236}">
                <a16:creationId xmlns:a16="http://schemas.microsoft.com/office/drawing/2014/main" id="{A9136EB6-3519-47AE-8092-308F3AF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6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59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전민규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데이터 엔지니어란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?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데이터 시각화 및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80C94-98D3-4BF7-A6C8-2749EEB0361A}"/>
              </a:ext>
            </a:extLst>
          </p:cNvPr>
          <p:cNvSpPr txBox="1"/>
          <p:nvPr/>
        </p:nvSpPr>
        <p:spPr>
          <a:xfrm>
            <a:off x="482252" y="1560052"/>
            <a:ext cx="424632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데이터</a:t>
            </a:r>
            <a:endParaRPr lang="en-US" altLang="ko-KR" sz="4800" b="1" dirty="0">
              <a:solidFill>
                <a:srgbClr val="94C7FF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ko-KR" altLang="en-US" sz="4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엔지니어</a:t>
            </a:r>
          </a:p>
        </p:txBody>
      </p:sp>
    </p:spTree>
    <p:extLst>
      <p:ext uri="{BB962C8B-B14F-4D97-AF65-F5344CB8AC3E}">
        <p14:creationId xmlns:p14="http://schemas.microsoft.com/office/powerpoint/2010/main" val="3426406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885359" cy="563231"/>
          </a:xfrm>
        </p:spPr>
        <p:txBody>
          <a:bodyPr/>
          <a:lstStyle/>
          <a:p>
            <a:r>
              <a:rPr lang="ko-KR" altLang="en-US" dirty="0"/>
              <a:t>데이터 엔지니어란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0" y="2183109"/>
            <a:ext cx="9700542" cy="2657138"/>
            <a:chOff x="0" y="2360577"/>
            <a:chExt cx="9700542" cy="2657138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593562" y="2360577"/>
              <a:ext cx="9106980" cy="265713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한 줄로 정의하자면 </a:t>
              </a:r>
              <a:r>
                <a:rPr lang="ko-KR" altLang="en-US" sz="3200" b="1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데이터 영역을 전문으로 담당하는 </a:t>
              </a:r>
              <a:endParaRPr lang="en-US" altLang="ko-KR" sz="3200" b="1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소프트웨어 엔지니어</a:t>
              </a:r>
              <a:r>
                <a:rPr lang="ko-KR" altLang="en-US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ko-KR" altLang="en-US" sz="3200" b="0" i="0" dirty="0" err="1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라고</a:t>
              </a:r>
              <a:r>
                <a:rPr lang="ko-KR" altLang="en-US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 볼 수 있다</a:t>
              </a:r>
              <a:r>
                <a:rPr lang="en-US" altLang="ko-KR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.</a:t>
              </a: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3200" b="0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사업에 필요한 데이터를 잘 분석할 수 </a:t>
              </a:r>
              <a:endParaRPr lang="en-US" altLang="ko-KR" sz="3200" b="1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있도록 데이터 시스템을 관리하는 것</a:t>
              </a:r>
              <a:r>
                <a:rPr lang="ko-KR" altLang="en-US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이다</a:t>
              </a:r>
              <a:r>
                <a:rPr lang="en-US" altLang="ko-KR" sz="3200" b="0" i="0" dirty="0">
                  <a:solidFill>
                    <a:schemeClr val="accent1"/>
                  </a:solidFill>
                  <a:effectLst/>
                  <a:latin typeface="+mj-ea"/>
                  <a:ea typeface="+mj-ea"/>
                </a:rPr>
                <a:t>.</a:t>
              </a:r>
              <a:endParaRPr lang="en-US" altLang="ko-KR" sz="4400" spc="-15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0" y="2663724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4264244" cy="563231"/>
          </a:xfrm>
        </p:spPr>
        <p:txBody>
          <a:bodyPr/>
          <a:lstStyle/>
          <a:p>
            <a:r>
              <a:rPr lang="ko-KR" altLang="en-US" dirty="0"/>
              <a:t>기업별 구인구직 횟수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7923822" cy="856645"/>
            <a:chOff x="-13148" y="1258286"/>
            <a:chExt cx="7923822" cy="85664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7523791" cy="8566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가장 많은 구인 공고를 많이 올린 기업은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LG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에너지솔루션</a:t>
              </a: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평균적으로 구인 기업들이 공고를 올리는 횟수는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번</a:t>
              </a: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8E84246-90D2-4389-9FD4-6D4E7798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59" y="1937463"/>
            <a:ext cx="8018081" cy="52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66762"/>
            <a:ext cx="5391476" cy="590931"/>
          </a:xfrm>
        </p:spPr>
        <p:txBody>
          <a:bodyPr/>
          <a:lstStyle/>
          <a:p>
            <a:r>
              <a:rPr lang="en-US" altLang="ko-KR" dirty="0"/>
              <a:t>LG</a:t>
            </a:r>
            <a:r>
              <a:rPr lang="ko-KR" altLang="en-US" sz="36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에너지솔루션 검색결과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7E5F1A-488D-4A36-965F-8D9056BBFFE9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7236835-4135-4270-889E-CD597125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1" y="2340783"/>
            <a:ext cx="4281325" cy="47761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D5828F-95F8-4EF7-84BF-FAD906E0D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15" y="2624151"/>
            <a:ext cx="4139473" cy="260914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BECA54-3ECB-4873-8C90-D46F91785A5B}"/>
              </a:ext>
            </a:extLst>
          </p:cNvPr>
          <p:cNvGrpSpPr/>
          <p:nvPr/>
        </p:nvGrpSpPr>
        <p:grpSpPr>
          <a:xfrm>
            <a:off x="-13148" y="1080818"/>
            <a:ext cx="8423959" cy="856645"/>
            <a:chOff x="-13148" y="1258286"/>
            <a:chExt cx="8423959" cy="856645"/>
          </a:xfrm>
        </p:grpSpPr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66F684EE-EA12-44B6-BD62-1A3FB6F316FB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8023928" cy="8566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LG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에너지솔루션은 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번의 구인 공고를 올린 것으로 확인된다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E56E51A-AAE4-401E-B674-B0F434152CF2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0008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8343823" cy="563231"/>
          </a:xfrm>
        </p:spPr>
        <p:txBody>
          <a:bodyPr/>
          <a:lstStyle/>
          <a:p>
            <a:r>
              <a:rPr lang="ko-KR" altLang="en-US" dirty="0"/>
              <a:t>기업별 데이터 엔지니어에게 요구하는 경력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584762" cy="461665"/>
            <a:chOff x="-13148" y="1258286"/>
            <a:chExt cx="584762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DDFC3BE-823C-4C9E-91ED-97E5E4EA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67002"/>
            <a:ext cx="7325578" cy="47411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9F04E-754E-4401-AC1F-B9EDA9C9A5D9}"/>
              </a:ext>
            </a:extLst>
          </p:cNvPr>
          <p:cNvGrpSpPr/>
          <p:nvPr/>
        </p:nvGrpSpPr>
        <p:grpSpPr>
          <a:xfrm>
            <a:off x="-32699" y="941025"/>
            <a:ext cx="7390977" cy="1102866"/>
            <a:chOff x="-13148" y="1258286"/>
            <a:chExt cx="7390977" cy="1102866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0DE60E1F-E2E7-4E51-AB92-436A5D88741A}"/>
                </a:ext>
              </a:extLst>
            </p:cNvPr>
            <p:cNvSpPr txBox="1">
              <a:spLocks/>
            </p:cNvSpPr>
            <p:nvPr/>
          </p:nvSpPr>
          <p:spPr>
            <a:xfrm>
              <a:off x="386882" y="1258286"/>
              <a:ext cx="6990947" cy="11028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기업들이 가장 요구하는 경력은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경력무관</a:t>
              </a: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기업들은 잠재력 높은 인재를 발굴하고</a:t>
              </a:r>
              <a:r>
                <a:rPr lang="en-US" altLang="ko-KR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이를 통해 장기적인 성장을 도모하고자 경력무관 표기하는 경우가 있다</a:t>
              </a:r>
              <a:r>
                <a:rPr lang="en-US" altLang="ko-KR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EA04A82-2E8A-48AA-8335-A38B15E73C58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EC96458-C71E-46BC-AA06-C6C53059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387" y="2183528"/>
            <a:ext cx="3129697" cy="7102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16BCB58-65B4-4F85-9C07-C3ADD9A9B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278" y="2847686"/>
            <a:ext cx="3175005" cy="7102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1A6553-9BE0-4192-9E59-12AB783CC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575" y="3464716"/>
            <a:ext cx="3174768" cy="7102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174C9D-ACD8-4EDF-8078-90848BE2C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39" y="4068262"/>
            <a:ext cx="3175004" cy="8144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AC6DD70-4FD4-4308-A7EE-C40F47C86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109" y="4805542"/>
            <a:ext cx="3152233" cy="71024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998C4B4-F3CE-4771-86BD-7B30CC227368}"/>
              </a:ext>
            </a:extLst>
          </p:cNvPr>
          <p:cNvSpPr/>
          <p:nvPr/>
        </p:nvSpPr>
        <p:spPr>
          <a:xfrm>
            <a:off x="7988300" y="2544233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64F0F1A-BEB7-4F37-94C3-48003B385F8C}"/>
              </a:ext>
            </a:extLst>
          </p:cNvPr>
          <p:cNvSpPr/>
          <p:nvPr/>
        </p:nvSpPr>
        <p:spPr>
          <a:xfrm>
            <a:off x="7988299" y="3239614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42A40E0-9AF1-4A58-A47D-E189637DAE2C}"/>
              </a:ext>
            </a:extLst>
          </p:cNvPr>
          <p:cNvSpPr/>
          <p:nvPr/>
        </p:nvSpPr>
        <p:spPr>
          <a:xfrm>
            <a:off x="8017933" y="3825125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AFE0A2-D3F1-4C22-A589-A88A9DBD83A9}"/>
              </a:ext>
            </a:extLst>
          </p:cNvPr>
          <p:cNvSpPr/>
          <p:nvPr/>
        </p:nvSpPr>
        <p:spPr>
          <a:xfrm>
            <a:off x="8047567" y="5202766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04E18BD-DF19-413D-BD6E-8B2F2A8F3E2D}"/>
              </a:ext>
            </a:extLst>
          </p:cNvPr>
          <p:cNvSpPr/>
          <p:nvPr/>
        </p:nvSpPr>
        <p:spPr>
          <a:xfrm>
            <a:off x="7988298" y="4412455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22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8343823" cy="563231"/>
          </a:xfrm>
        </p:spPr>
        <p:txBody>
          <a:bodyPr/>
          <a:lstStyle/>
          <a:p>
            <a:r>
              <a:rPr lang="ko-KR" altLang="en-US" dirty="0"/>
              <a:t>기업별 데이터 엔지니어에게 요구하는 학력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584762" cy="461665"/>
            <a:chOff x="-13148" y="1258286"/>
            <a:chExt cx="584762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9F04E-754E-4401-AC1F-B9EDA9C9A5D9}"/>
              </a:ext>
            </a:extLst>
          </p:cNvPr>
          <p:cNvGrpSpPr/>
          <p:nvPr/>
        </p:nvGrpSpPr>
        <p:grpSpPr>
          <a:xfrm>
            <a:off x="-32699" y="941026"/>
            <a:ext cx="7390977" cy="1102866"/>
            <a:chOff x="-13148" y="1258286"/>
            <a:chExt cx="7390977" cy="1447164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0DE60E1F-E2E7-4E51-AB92-436A5D88741A}"/>
                </a:ext>
              </a:extLst>
            </p:cNvPr>
            <p:cNvSpPr txBox="1">
              <a:spLocks/>
            </p:cNvSpPr>
            <p:nvPr/>
          </p:nvSpPr>
          <p:spPr>
            <a:xfrm>
              <a:off x="386882" y="1258286"/>
              <a:ext cx="6990947" cy="14471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기업들이 가장 요구하는 학력은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학력무관</a:t>
              </a:r>
              <a:endParaRPr lang="en-US" altLang="ko-KR" sz="28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기업들은 잠재력 높은 인재를 발굴하고</a:t>
              </a:r>
              <a:r>
                <a:rPr lang="en-US" altLang="ko-KR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이를 통해 장기적인 성장을 도모하고자 학력무관 표기하는 경우가 있다</a:t>
              </a:r>
              <a:r>
                <a:rPr lang="en-US" altLang="ko-KR" sz="20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EA04A82-2E8A-48AA-8335-A38B15E73C58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33B8BF4-4760-4C73-83C3-8FBED3D1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6" y="2234945"/>
            <a:ext cx="6661690" cy="4360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519B82-0A7C-4548-9C78-6CCB6D7E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98" y="2447369"/>
            <a:ext cx="3619212" cy="7054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C60FC9-EC57-4F35-8A2F-FCA0FB1D2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01" y="3093179"/>
            <a:ext cx="3671607" cy="7054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348B12-C241-4FCE-AFCF-07EE76449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536" y="3728557"/>
            <a:ext cx="3671332" cy="7054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299805-8F93-49B0-A3DC-8369449A5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260" y="4332806"/>
            <a:ext cx="3671608" cy="8089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23C136-A9C4-4D5E-9D5C-638529F3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1536" y="5069383"/>
            <a:ext cx="3645272" cy="705448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B9D15434-C8BD-44F5-8F7E-379C3864B276}"/>
              </a:ext>
            </a:extLst>
          </p:cNvPr>
          <p:cNvSpPr/>
          <p:nvPr/>
        </p:nvSpPr>
        <p:spPr>
          <a:xfrm>
            <a:off x="7916333" y="2808891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C36319C-6670-41F8-8791-313E514E930C}"/>
              </a:ext>
            </a:extLst>
          </p:cNvPr>
          <p:cNvSpPr/>
          <p:nvPr/>
        </p:nvSpPr>
        <p:spPr>
          <a:xfrm>
            <a:off x="7882467" y="3467182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BE510B7-958A-44C8-824B-331AEB760BD3}"/>
              </a:ext>
            </a:extLst>
          </p:cNvPr>
          <p:cNvSpPr/>
          <p:nvPr/>
        </p:nvSpPr>
        <p:spPr>
          <a:xfrm>
            <a:off x="7916332" y="4089443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45FB98A-D29B-4D5A-A6CA-35B217D09BE1}"/>
              </a:ext>
            </a:extLst>
          </p:cNvPr>
          <p:cNvSpPr/>
          <p:nvPr/>
        </p:nvSpPr>
        <p:spPr>
          <a:xfrm>
            <a:off x="7844366" y="4656860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2533CBB-A1FE-405A-884D-AA5DE4C15510}"/>
              </a:ext>
            </a:extLst>
          </p:cNvPr>
          <p:cNvSpPr/>
          <p:nvPr/>
        </p:nvSpPr>
        <p:spPr>
          <a:xfrm>
            <a:off x="7916332" y="5452235"/>
            <a:ext cx="249767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7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9471439" cy="563231"/>
          </a:xfrm>
        </p:spPr>
        <p:txBody>
          <a:bodyPr/>
          <a:lstStyle/>
          <a:p>
            <a:r>
              <a:rPr lang="ko-KR" altLang="en-US" dirty="0"/>
              <a:t>기업별 데이터 엔지니어에게 요구하는 스킬</a:t>
            </a:r>
            <a:r>
              <a:rPr lang="en-US" altLang="ko-KR" dirty="0"/>
              <a:t>(</a:t>
            </a:r>
            <a:r>
              <a:rPr lang="ko-KR" altLang="en-US" dirty="0"/>
              <a:t>능력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584762" cy="461665"/>
            <a:chOff x="-13148" y="1258286"/>
            <a:chExt cx="584762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9F04E-754E-4401-AC1F-B9EDA9C9A5D9}"/>
              </a:ext>
            </a:extLst>
          </p:cNvPr>
          <p:cNvGrpSpPr/>
          <p:nvPr/>
        </p:nvGrpSpPr>
        <p:grpSpPr>
          <a:xfrm>
            <a:off x="-32699" y="941027"/>
            <a:ext cx="8093198" cy="1225977"/>
            <a:chOff x="-13148" y="1258286"/>
            <a:chExt cx="8093198" cy="1608706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0DE60E1F-E2E7-4E51-AB92-436A5D88741A}"/>
                </a:ext>
              </a:extLst>
            </p:cNvPr>
            <p:cNvSpPr txBox="1">
              <a:spLocks/>
            </p:cNvSpPr>
            <p:nvPr/>
          </p:nvSpPr>
          <p:spPr>
            <a:xfrm>
              <a:off x="386882" y="1258286"/>
              <a:ext cx="7693168" cy="160870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기업들이 가장 요구하는 스킬은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PYTHON, JAVA, SQL, AWS</a:t>
              </a: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기업들이 데이터 엔지니어에게 요구하는 언어는 주로 파이썬 과 자바를 요구한다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EA04A82-2E8A-48AA-8335-A38B15E73C58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6CA1991-D3C0-49F9-9876-976E574D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96" y="2524001"/>
            <a:ext cx="7829911" cy="46780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0792EB-D0F0-4E6E-BDD3-A7A85B2D7309}"/>
              </a:ext>
            </a:extLst>
          </p:cNvPr>
          <p:cNvSpPr/>
          <p:nvPr/>
        </p:nvSpPr>
        <p:spPr>
          <a:xfrm>
            <a:off x="5987441" y="5862181"/>
            <a:ext cx="1791222" cy="501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8162EC-62F3-4ADE-B3B8-37CD4F8960B1}"/>
              </a:ext>
            </a:extLst>
          </p:cNvPr>
          <p:cNvSpPr/>
          <p:nvPr/>
        </p:nvSpPr>
        <p:spPr>
          <a:xfrm>
            <a:off x="6663847" y="4872625"/>
            <a:ext cx="1054274" cy="40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DA0F42-FF04-40CC-BF9D-B9A5928173D8}"/>
              </a:ext>
            </a:extLst>
          </p:cNvPr>
          <p:cNvSpPr/>
          <p:nvPr/>
        </p:nvSpPr>
        <p:spPr>
          <a:xfrm>
            <a:off x="4213915" y="6263391"/>
            <a:ext cx="632565" cy="355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3D8062-BD01-41A3-A012-F611D08B44B4}"/>
              </a:ext>
            </a:extLst>
          </p:cNvPr>
          <p:cNvSpPr/>
          <p:nvPr/>
        </p:nvSpPr>
        <p:spPr>
          <a:xfrm>
            <a:off x="5194126" y="6666311"/>
            <a:ext cx="687024" cy="385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76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248616" cy="563231"/>
          </a:xfrm>
        </p:spPr>
        <p:txBody>
          <a:bodyPr/>
          <a:lstStyle/>
          <a:p>
            <a:r>
              <a:rPr lang="ko-KR" altLang="en-US" dirty="0"/>
              <a:t>데이터 엔지니어 예상 연봉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211C88-4F81-451E-9F42-FE21DFD101DF}"/>
              </a:ext>
            </a:extLst>
          </p:cNvPr>
          <p:cNvGrpSpPr/>
          <p:nvPr/>
        </p:nvGrpSpPr>
        <p:grpSpPr>
          <a:xfrm>
            <a:off x="-13148" y="1080818"/>
            <a:ext cx="8572461" cy="461665"/>
            <a:chOff x="-13148" y="1258286"/>
            <a:chExt cx="8572461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52E87416-1821-4A32-AACE-869E327C6ADB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81724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사이언티스트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와 평균적으로 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100~200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차이가 난다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166A351-E716-4280-8954-461DB170F75A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492041CA-0C89-4B83-8CA2-485A4D2E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3" y="3426423"/>
            <a:ext cx="10393235" cy="403309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A5D427-917A-4BD6-BFFD-84B53760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" y="1566249"/>
            <a:ext cx="6176475" cy="18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38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029000" cy="563231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168500"/>
            <a:ext cx="9996392" cy="3175228"/>
            <a:chOff x="-13148" y="1345968"/>
            <a:chExt cx="9996392" cy="3175228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12007" y="1345968"/>
              <a:ext cx="9671237" cy="31752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▶ 경력은 많을수록 예상 연봉이 증가할 것으로 보이며</a:t>
              </a: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▶ 학력은 대졸을 위주로 취업이 잘되는 것으로 보이고</a:t>
              </a: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▶ 데이터 엔지니어는 파이썬 또는 자바를 잘 다룰 줄 </a:t>
              </a:r>
              <a:endParaRPr lang="en-US" altLang="ko-KR" sz="3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▷ 알아야 취업이 잘되는 모습을 보인다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0988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59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한세진</a:t>
            </a:r>
            <a:endParaRPr lang="ko-KR" altLang="en-US" sz="4000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잡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코리아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크롤링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원티드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크롤링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80C94-98D3-4BF7-A6C8-2749EEB0361A}"/>
              </a:ext>
            </a:extLst>
          </p:cNvPr>
          <p:cNvSpPr txBox="1"/>
          <p:nvPr/>
        </p:nvSpPr>
        <p:spPr>
          <a:xfrm>
            <a:off x="482252" y="1560052"/>
            <a:ext cx="424632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데이터</a:t>
            </a:r>
            <a:endParaRPr lang="en-US" altLang="ko-KR" sz="4800" b="1" dirty="0">
              <a:solidFill>
                <a:srgbClr val="94C7FF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r>
              <a:rPr lang="ko-KR" altLang="en-US" sz="4800" b="1" dirty="0" err="1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사이언티스트</a:t>
            </a:r>
            <a:endParaRPr lang="ko-KR" altLang="en-US" sz="4800" b="1" dirty="0">
              <a:solidFill>
                <a:srgbClr val="94C7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1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43" y="1014668"/>
            <a:ext cx="1029000" cy="563231"/>
          </a:xfrm>
        </p:spPr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3" y="1509656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65DEB0-463E-4125-900E-48F60F888CB4}"/>
              </a:ext>
            </a:extLst>
          </p:cNvPr>
          <p:cNvGrpSpPr/>
          <p:nvPr/>
        </p:nvGrpSpPr>
        <p:grpSpPr>
          <a:xfrm>
            <a:off x="544894" y="2934952"/>
            <a:ext cx="9602025" cy="1883893"/>
            <a:chOff x="544894" y="3529937"/>
            <a:chExt cx="9602025" cy="188389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7ED8F21-1953-4BB4-ACB8-B871192B67BA}"/>
                </a:ext>
              </a:extLst>
            </p:cNvPr>
            <p:cNvSpPr/>
            <p:nvPr/>
          </p:nvSpPr>
          <p:spPr>
            <a:xfrm>
              <a:off x="8263020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머신러닝</a:t>
              </a:r>
              <a:endPara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5D262DF-2A20-484A-8D8B-908F78B30F15}"/>
                </a:ext>
              </a:extLst>
            </p:cNvPr>
            <p:cNvSpPr/>
            <p:nvPr/>
          </p:nvSpPr>
          <p:spPr>
            <a:xfrm>
              <a:off x="544894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DBA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0243C-8259-4253-8A09-4503E8AADDA0}"/>
                </a:ext>
              </a:extLst>
            </p:cNvPr>
            <p:cNvSpPr/>
            <p:nvPr/>
          </p:nvSpPr>
          <p:spPr>
            <a:xfrm>
              <a:off x="5690310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사이언티스트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1AC80B-18C7-4267-B233-AADD1E6C5621}"/>
                </a:ext>
              </a:extLst>
            </p:cNvPr>
            <p:cNvCxnSpPr>
              <a:cxnSpLocks/>
            </p:cNvCxnSpPr>
            <p:nvPr/>
          </p:nvCxnSpPr>
          <p:spPr>
            <a:xfrm>
              <a:off x="2593134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2DACEE3-BFDB-4DB6-9A1F-FF1F73F06CA2}"/>
                </a:ext>
              </a:extLst>
            </p:cNvPr>
            <p:cNvCxnSpPr>
              <a:cxnSpLocks/>
            </p:cNvCxnSpPr>
            <p:nvPr/>
          </p:nvCxnSpPr>
          <p:spPr>
            <a:xfrm>
              <a:off x="5165842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20A0EB-ACAA-4E8D-9928-FF7647116166}"/>
                </a:ext>
              </a:extLst>
            </p:cNvPr>
            <p:cNvCxnSpPr>
              <a:cxnSpLocks/>
            </p:cNvCxnSpPr>
            <p:nvPr/>
          </p:nvCxnSpPr>
          <p:spPr>
            <a:xfrm>
              <a:off x="7738550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C85FEAB-620F-4C8F-B7A3-F284ED4D7E5A}"/>
                </a:ext>
              </a:extLst>
            </p:cNvPr>
            <p:cNvSpPr/>
            <p:nvPr/>
          </p:nvSpPr>
          <p:spPr>
            <a:xfrm>
              <a:off x="3098812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엔지니어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7E5F1A-488D-4A36-965F-8D9056BBFFE9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11CA9C8-3521-45CD-A61C-D619AA4B564F}"/>
              </a:ext>
            </a:extLst>
          </p:cNvPr>
          <p:cNvGrpSpPr/>
          <p:nvPr/>
        </p:nvGrpSpPr>
        <p:grpSpPr>
          <a:xfrm>
            <a:off x="669520" y="4818845"/>
            <a:ext cx="1597068" cy="1012020"/>
            <a:chOff x="669520" y="4818845"/>
            <a:chExt cx="1597068" cy="101202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E0A4B5A-4F49-43A4-A107-119AC8607B57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54" y="4818845"/>
              <a:ext cx="0" cy="404508"/>
            </a:xfrm>
            <a:prstGeom prst="line">
              <a:avLst/>
            </a:prstGeom>
            <a:ln w="38100">
              <a:solidFill>
                <a:srgbClr val="016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137D21-8308-4F69-BE87-9A28B669806F}"/>
                </a:ext>
              </a:extLst>
            </p:cNvPr>
            <p:cNvSpPr/>
            <p:nvPr/>
          </p:nvSpPr>
          <p:spPr>
            <a:xfrm>
              <a:off x="669520" y="5223353"/>
              <a:ext cx="1597068" cy="607512"/>
            </a:xfrm>
            <a:prstGeom prst="rect">
              <a:avLst/>
            </a:prstGeom>
            <a:noFill/>
            <a:ln w="381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6A760D-F237-4ABE-8E4E-7B5A93DE5655}"/>
              </a:ext>
            </a:extLst>
          </p:cNvPr>
          <p:cNvGrpSpPr/>
          <p:nvPr/>
        </p:nvGrpSpPr>
        <p:grpSpPr>
          <a:xfrm>
            <a:off x="841759" y="4818845"/>
            <a:ext cx="8989505" cy="1012020"/>
            <a:chOff x="-1749738" y="4818845"/>
            <a:chExt cx="8989505" cy="101202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E8D2F46-1A86-4D8A-94AB-61913A3BCD78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54" y="4818845"/>
              <a:ext cx="0" cy="404508"/>
            </a:xfrm>
            <a:prstGeom prst="line">
              <a:avLst/>
            </a:prstGeom>
            <a:ln w="38100">
              <a:solidFill>
                <a:srgbClr val="016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2AFD1FB-E8E0-4291-88A1-EBCE848F7F08}"/>
                </a:ext>
              </a:extLst>
            </p:cNvPr>
            <p:cNvGrpSpPr/>
            <p:nvPr/>
          </p:nvGrpSpPr>
          <p:grpSpPr>
            <a:xfrm>
              <a:off x="-1749738" y="5223353"/>
              <a:ext cx="8989505" cy="607512"/>
              <a:chOff x="-1749738" y="5342351"/>
              <a:chExt cx="8989505" cy="60751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9668D5D-1CA3-4D76-9C25-6D703AEB0285}"/>
                  </a:ext>
                </a:extLst>
              </p:cNvPr>
              <p:cNvSpPr/>
              <p:nvPr/>
            </p:nvSpPr>
            <p:spPr>
              <a:xfrm>
                <a:off x="841759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전민규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3AFC82A-A850-487E-B6FD-590F5ED63B79}"/>
                  </a:ext>
                </a:extLst>
              </p:cNvPr>
              <p:cNvSpPr/>
              <p:nvPr/>
            </p:nvSpPr>
            <p:spPr>
              <a:xfrm>
                <a:off x="669520" y="5342351"/>
                <a:ext cx="1597068" cy="607512"/>
              </a:xfrm>
              <a:prstGeom prst="rect">
                <a:avLst/>
              </a:prstGeom>
              <a:noFill/>
              <a:ln w="381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CE5E156-8EFA-4C9E-9A73-2F71C3C80A7D}"/>
                  </a:ext>
                </a:extLst>
              </p:cNvPr>
              <p:cNvSpPr/>
              <p:nvPr/>
            </p:nvSpPr>
            <p:spPr>
              <a:xfrm>
                <a:off x="3414467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한세진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19D1125-38A4-4C3F-80EA-3F67BAB81964}"/>
                  </a:ext>
                </a:extLst>
              </p:cNvPr>
              <p:cNvSpPr/>
              <p:nvPr/>
            </p:nvSpPr>
            <p:spPr>
              <a:xfrm>
                <a:off x="5987177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손지원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7E6A424-2D1E-418F-87C0-FD85E2C2B1C7}"/>
                  </a:ext>
                </a:extLst>
              </p:cNvPr>
              <p:cNvSpPr/>
              <p:nvPr/>
            </p:nvSpPr>
            <p:spPr>
              <a:xfrm>
                <a:off x="-1749738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박형준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64DCA-93F0-4913-A06E-559B958E0BE8}"/>
              </a:ext>
            </a:extLst>
          </p:cNvPr>
          <p:cNvGrpSpPr/>
          <p:nvPr/>
        </p:nvGrpSpPr>
        <p:grpSpPr>
          <a:xfrm>
            <a:off x="5833725" y="4818845"/>
            <a:ext cx="1597068" cy="1012020"/>
            <a:chOff x="669520" y="4818845"/>
            <a:chExt cx="1597068" cy="101202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935B56E-95C4-47D7-9F1B-D45DE4C5EB1F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54" y="4818845"/>
              <a:ext cx="0" cy="404508"/>
            </a:xfrm>
            <a:prstGeom prst="line">
              <a:avLst/>
            </a:prstGeom>
            <a:ln w="38100">
              <a:solidFill>
                <a:srgbClr val="016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D2F6C79-7F50-4DFA-9A6C-158F502C9851}"/>
                </a:ext>
              </a:extLst>
            </p:cNvPr>
            <p:cNvGrpSpPr/>
            <p:nvPr/>
          </p:nvGrpSpPr>
          <p:grpSpPr>
            <a:xfrm>
              <a:off x="669520" y="5223353"/>
              <a:ext cx="1597068" cy="607512"/>
              <a:chOff x="669520" y="5342351"/>
              <a:chExt cx="1597068" cy="60751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82FB97A-C0BF-4309-8E27-C08FCF80AAFB}"/>
                  </a:ext>
                </a:extLst>
              </p:cNvPr>
              <p:cNvSpPr/>
              <p:nvPr/>
            </p:nvSpPr>
            <p:spPr>
              <a:xfrm>
                <a:off x="841759" y="5414677"/>
                <a:ext cx="1252590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FDCE532-A628-4645-9BCD-73F94379B134}"/>
                  </a:ext>
                </a:extLst>
              </p:cNvPr>
              <p:cNvSpPr/>
              <p:nvPr/>
            </p:nvSpPr>
            <p:spPr>
              <a:xfrm>
                <a:off x="669520" y="5342351"/>
                <a:ext cx="1597068" cy="607512"/>
              </a:xfrm>
              <a:prstGeom prst="rect">
                <a:avLst/>
              </a:prstGeom>
              <a:noFill/>
              <a:ln w="381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D2C98B-6CE2-466D-B855-E3AD84542CF4}"/>
              </a:ext>
            </a:extLst>
          </p:cNvPr>
          <p:cNvGrpSpPr/>
          <p:nvPr/>
        </p:nvGrpSpPr>
        <p:grpSpPr>
          <a:xfrm>
            <a:off x="8406435" y="4818845"/>
            <a:ext cx="1597068" cy="1012020"/>
            <a:chOff x="669520" y="4818845"/>
            <a:chExt cx="1597068" cy="101202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03D5EBF-79AD-463F-8ABB-DC2DD285780F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54" y="4818845"/>
              <a:ext cx="0" cy="404508"/>
            </a:xfrm>
            <a:prstGeom prst="line">
              <a:avLst/>
            </a:prstGeom>
            <a:ln w="38100">
              <a:solidFill>
                <a:srgbClr val="016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97BFDED-CBBE-4B20-8314-F8F6A533199C}"/>
                </a:ext>
              </a:extLst>
            </p:cNvPr>
            <p:cNvSpPr/>
            <p:nvPr/>
          </p:nvSpPr>
          <p:spPr>
            <a:xfrm>
              <a:off x="669520" y="5223353"/>
              <a:ext cx="1597068" cy="607512"/>
            </a:xfrm>
            <a:prstGeom prst="rect">
              <a:avLst/>
            </a:prstGeom>
            <a:noFill/>
            <a:ln w="381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82789" cy="461665"/>
            <a:chOff x="-13148" y="1258286"/>
            <a:chExt cx="298278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82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잡코리아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8EB439D5-4E6C-4416-9181-84E06EE9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76" y="1542483"/>
            <a:ext cx="4952459" cy="56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95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82789" cy="461665"/>
            <a:chOff x="-13148" y="1258286"/>
            <a:chExt cx="298278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82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잡코리아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15">
            <a:extLst>
              <a:ext uri="{FF2B5EF4-FFF2-40B4-BE49-F238E27FC236}">
                <a16:creationId xmlns:a16="http://schemas.microsoft.com/office/drawing/2014/main" id="{08A87EEB-08E0-483A-BE78-E2D8ACA6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67" y="1589694"/>
            <a:ext cx="8559677" cy="51146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97FC57-7B4F-45D5-A599-58BE6647EC6C}"/>
              </a:ext>
            </a:extLst>
          </p:cNvPr>
          <p:cNvSpPr/>
          <p:nvPr/>
        </p:nvSpPr>
        <p:spPr>
          <a:xfrm>
            <a:off x="1258866" y="3883068"/>
            <a:ext cx="795402" cy="2129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9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82789" cy="461665"/>
            <a:chOff x="-13148" y="1258286"/>
            <a:chExt cx="298278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82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잡코리아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15">
            <a:extLst>
              <a:ext uri="{FF2B5EF4-FFF2-40B4-BE49-F238E27FC236}">
                <a16:creationId xmlns:a16="http://schemas.microsoft.com/office/drawing/2014/main" id="{08A87EEB-08E0-483A-BE78-E2D8ACA6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67" y="1589694"/>
            <a:ext cx="8559677" cy="51146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97FC57-7B4F-45D5-A599-58BE6647EC6C}"/>
              </a:ext>
            </a:extLst>
          </p:cNvPr>
          <p:cNvSpPr/>
          <p:nvPr/>
        </p:nvSpPr>
        <p:spPr>
          <a:xfrm>
            <a:off x="1258866" y="3883068"/>
            <a:ext cx="795402" cy="2129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D18140-2B54-4025-905A-C277FD686233}"/>
              </a:ext>
            </a:extLst>
          </p:cNvPr>
          <p:cNvSpPr/>
          <p:nvPr/>
        </p:nvSpPr>
        <p:spPr>
          <a:xfrm>
            <a:off x="1258866" y="3883068"/>
            <a:ext cx="876822" cy="2129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623E70-7827-4F02-947B-52C64ACCAFAB}"/>
              </a:ext>
            </a:extLst>
          </p:cNvPr>
          <p:cNvSpPr/>
          <p:nvPr/>
        </p:nvSpPr>
        <p:spPr>
          <a:xfrm>
            <a:off x="2379945" y="3883068"/>
            <a:ext cx="2223370" cy="50104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918395" cy="461665"/>
            <a:chOff x="-13148" y="1258286"/>
            <a:chExt cx="1918395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518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DataFrame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B116E800-9A44-4AB5-B5F9-97E90CFF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3" y="2196898"/>
            <a:ext cx="10131425" cy="363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52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918395" cy="461665"/>
            <a:chOff x="-13148" y="1258286"/>
            <a:chExt cx="1918395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518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DataFrame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C6C462D2-5716-4273-A444-118F422F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284" y="2304375"/>
            <a:ext cx="3979244" cy="42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4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828627" cy="461665"/>
            <a:chOff x="-13148" y="1258286"/>
            <a:chExt cx="182862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85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 경력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81F63AE-DAF8-48E4-BF82-3CE436BC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07" y="1542483"/>
            <a:ext cx="6661397" cy="59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3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828627" cy="461665"/>
            <a:chOff x="-13148" y="1258286"/>
            <a:chExt cx="182862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85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 학력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62DA884-4A26-4B66-8B45-488CAECF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60" y="1542483"/>
            <a:ext cx="6730291" cy="58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2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495476" cy="461665"/>
            <a:chOff x="-13148" y="1258286"/>
            <a:chExt cx="24954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954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 직업 형태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A6810F-E890-4215-AA89-CC3B8B68F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50" y="1542483"/>
            <a:ext cx="6605111" cy="60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04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828627" cy="461665"/>
            <a:chOff x="-13148" y="1258286"/>
            <a:chExt cx="182862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85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 지역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3313EC4-8C5D-4C93-8070-7A524C4A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23" y="1542483"/>
            <a:ext cx="6717765" cy="58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28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279872" cy="563231"/>
          </a:xfrm>
        </p:spPr>
        <p:txBody>
          <a:bodyPr/>
          <a:lstStyle/>
          <a:p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채용 제목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CF60769-05C5-40E3-979D-6862E202E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1" y="1482225"/>
            <a:ext cx="7663230" cy="61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1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59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박형준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DBA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란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?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크롤링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데이터 시각화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2C328-E53B-40BF-8914-DEAED23B4562}"/>
              </a:ext>
            </a:extLst>
          </p:cNvPr>
          <p:cNvSpPr txBox="1"/>
          <p:nvPr/>
        </p:nvSpPr>
        <p:spPr>
          <a:xfrm>
            <a:off x="482252" y="1621607"/>
            <a:ext cx="4246323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DBA</a:t>
            </a:r>
            <a:endParaRPr lang="ko-KR" altLang="en-US" sz="8800" b="1" dirty="0">
              <a:solidFill>
                <a:srgbClr val="94C7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16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694249" cy="461665"/>
            <a:chOff x="-13148" y="1258286"/>
            <a:chExt cx="269424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294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원티드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44A10B79-239A-46EC-89A3-519BF0AA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6" y="1661480"/>
            <a:ext cx="9010499" cy="51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83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694249" cy="461665"/>
            <a:chOff x="-13148" y="1258286"/>
            <a:chExt cx="269424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294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원티드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E9D28CB0-EA45-4A95-9052-6A13CEF58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3" y="1879458"/>
            <a:ext cx="9375265" cy="43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60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694249" cy="461665"/>
            <a:chOff x="-13148" y="1258286"/>
            <a:chExt cx="269424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294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원티드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45B393D0-EBDA-4FD0-AA19-3862B3E8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82" y="1879458"/>
            <a:ext cx="5013063" cy="4390786"/>
          </a:xfrm>
          <a:prstGeom prst="rect">
            <a:avLst/>
          </a:prstGeom>
        </p:spPr>
      </p:pic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415DF638-4C1A-430D-BDC8-40D95CC7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786" y="2407548"/>
            <a:ext cx="5833574" cy="38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07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694249" cy="461665"/>
            <a:chOff x="-13148" y="1258286"/>
            <a:chExt cx="2694249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294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원티드</a:t>
              </a: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웹페이지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45B393D0-EBDA-4FD0-AA19-3862B3E8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82" y="1879458"/>
            <a:ext cx="5013063" cy="4390786"/>
          </a:xfrm>
          <a:prstGeom prst="rect">
            <a:avLst/>
          </a:prstGeom>
        </p:spPr>
      </p:pic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415DF638-4C1A-430D-BDC8-40D95CC7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786" y="2407548"/>
            <a:ext cx="5833574" cy="38626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950C29-BB8A-41B5-913D-DBEC17182EB1}"/>
              </a:ext>
            </a:extLst>
          </p:cNvPr>
          <p:cNvSpPr/>
          <p:nvPr/>
        </p:nvSpPr>
        <p:spPr>
          <a:xfrm>
            <a:off x="5574081" y="2407547"/>
            <a:ext cx="3294345" cy="386269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82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업무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AD858CF-F7CD-4499-98CE-A14B9B803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80" y="1542483"/>
            <a:ext cx="7676451" cy="61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27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업무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B009DAD-9003-46EF-BDD3-76A65360A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4" y="1542483"/>
            <a:ext cx="7650704" cy="61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89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자격 요건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6B69113-E3E6-4702-894F-E6F513CB0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96" y="1542483"/>
            <a:ext cx="7682019" cy="614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자격 요건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08D13A-005C-4C34-8AC6-20A6D210D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80" y="1542483"/>
            <a:ext cx="7676451" cy="61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9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우대 사항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B548D45-0584-4F7D-8691-7E678DA5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22" y="1542483"/>
            <a:ext cx="7656967" cy="61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3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3214776" cy="461665"/>
            <a:chOff x="-13148" y="1258286"/>
            <a:chExt cx="3214776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8147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우대 사항 </a:t>
              </a:r>
              <a:r>
                <a:rPr lang="en-US" altLang="ko-KR" sz="2400" spc="-15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wordcloud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BD7EB7-62A1-4B1A-8F4F-536D4E783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0" y="1542483"/>
            <a:ext cx="7669492" cy="613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5124095" cy="563231"/>
          </a:xfrm>
        </p:spPr>
        <p:txBody>
          <a:bodyPr/>
          <a:lstStyle/>
          <a:p>
            <a:r>
              <a:rPr lang="en-US" altLang="ko-KR" dirty="0"/>
              <a:t>DBA(</a:t>
            </a:r>
            <a:r>
              <a:rPr lang="en-US" altLang="ko-KR" sz="2400" dirty="0"/>
              <a:t>Database Administrator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609554AA-DDC7-45D4-999F-4E42BC2BD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249" y="2348125"/>
            <a:ext cx="9777741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</a:t>
            </a:r>
            <a:r>
              <a:rPr lang="ko-KR" altLang="ko-KR" sz="2000" dirty="0"/>
              <a:t>조직의 데이터베이스를 </a:t>
            </a:r>
            <a:r>
              <a:rPr lang="ko-KR" altLang="ko-KR" sz="2000" dirty="0">
                <a:solidFill>
                  <a:schemeClr val="bg1"/>
                </a:solidFill>
                <a:highlight>
                  <a:srgbClr val="94C7FF"/>
                </a:highlight>
              </a:rPr>
              <a:t>관리, 운영, 보호하는</a:t>
            </a:r>
            <a:r>
              <a:rPr lang="ko-KR" altLang="ko-KR" sz="2000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ko-KR" altLang="ko-KR" sz="2000" dirty="0"/>
              <a:t>책임을 가진 전문가</a:t>
            </a: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ko-KR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</a:t>
            </a:r>
            <a:r>
              <a:rPr lang="ko-KR" altLang="ko-KR" sz="2000" dirty="0"/>
              <a:t>데이터베이스의 </a:t>
            </a:r>
            <a:r>
              <a:rPr lang="ko-KR" altLang="ko-KR" sz="2000" dirty="0">
                <a:solidFill>
                  <a:schemeClr val="bg1"/>
                </a:solidFill>
                <a:highlight>
                  <a:srgbClr val="94C7FF"/>
                </a:highlight>
              </a:rPr>
              <a:t>성능, 보안, 안정성</a:t>
            </a:r>
            <a:r>
              <a:rPr lang="ko-KR" altLang="ko-KR" sz="2000" dirty="0"/>
              <a:t>을 보장하고 </a:t>
            </a:r>
            <a:r>
              <a:rPr lang="ko-KR" altLang="ko-KR" sz="2000" dirty="0">
                <a:solidFill>
                  <a:schemeClr val="bg1"/>
                </a:solidFill>
                <a:highlight>
                  <a:srgbClr val="94C7FF"/>
                </a:highlight>
              </a:rPr>
              <a:t>데이터의 무결성</a:t>
            </a:r>
            <a:r>
              <a:rPr lang="ko-KR" altLang="ko-KR" sz="2000" dirty="0"/>
              <a:t>을 유지</a:t>
            </a: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2000" dirty="0"/>
              <a:t> </a:t>
            </a:r>
            <a:r>
              <a:rPr lang="ko-KR" altLang="en-US" sz="2000" b="1" dirty="0"/>
              <a:t>목적</a:t>
            </a:r>
            <a:endParaRPr lang="en-US" altLang="ko-KR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 DBA </a:t>
            </a:r>
            <a:r>
              <a:rPr lang="ko-KR" altLang="en-US" sz="2000" dirty="0"/>
              <a:t>구인 공고에 올라온 내용을 토대로</a:t>
            </a:r>
            <a:r>
              <a:rPr lang="en-US" altLang="ko-KR" sz="2000" dirty="0"/>
              <a:t> </a:t>
            </a:r>
            <a:r>
              <a:rPr lang="ko-KR" altLang="en-US" sz="2000" dirty="0"/>
              <a:t>어떠한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94C7FF"/>
                </a:highlight>
              </a:rPr>
              <a:t>인물이 가장 선호</a:t>
            </a:r>
            <a:r>
              <a:rPr lang="ko-KR" altLang="en-US" sz="2000" dirty="0"/>
              <a:t> 되는지를 분석한다</a:t>
            </a:r>
            <a:r>
              <a:rPr lang="en-US" altLang="ko-KR" sz="20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42193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857705" cy="563231"/>
          </a:xfrm>
        </p:spPr>
        <p:txBody>
          <a:bodyPr/>
          <a:lstStyle/>
          <a:p>
            <a:r>
              <a:rPr lang="ko-KR" altLang="en-US" dirty="0" err="1"/>
              <a:t>원티드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1828627" cy="461665"/>
            <a:chOff x="-13148" y="1258286"/>
            <a:chExt cx="182862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4285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연봉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7661757D-3EEF-408E-9057-6E389CDB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96" y="2315312"/>
            <a:ext cx="9458019" cy="36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8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029000" cy="563231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211C88-4F81-451E-9F42-FE21DFD101DF}"/>
              </a:ext>
            </a:extLst>
          </p:cNvPr>
          <p:cNvGrpSpPr/>
          <p:nvPr/>
        </p:nvGrpSpPr>
        <p:grpSpPr>
          <a:xfrm>
            <a:off x="-13148" y="1080818"/>
            <a:ext cx="1673136" cy="461665"/>
            <a:chOff x="-13148" y="1258286"/>
            <a:chExt cx="1673136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52E87416-1821-4A32-AACE-869E327C6ADB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2731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채용 </a:t>
              </a:r>
              <a:r>
                <a:rPr lang="en-US" altLang="ko-KR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tips</a:t>
              </a:r>
              <a:endParaRPr lang="ko-KR" altLang="en-US" sz="2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166A351-E716-4280-8954-461DB170F75A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FDC03E-C247-41DB-A9EF-83FA54AE77EE}"/>
              </a:ext>
            </a:extLst>
          </p:cNvPr>
          <p:cNvGrpSpPr/>
          <p:nvPr/>
        </p:nvGrpSpPr>
        <p:grpSpPr>
          <a:xfrm>
            <a:off x="697463" y="2369441"/>
            <a:ext cx="9296888" cy="3447159"/>
            <a:chOff x="2439375" y="2642290"/>
            <a:chExt cx="7825155" cy="290146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9A8A96A-2D0C-4599-AA6D-487104DDE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9526541-FB00-4F13-820B-CB1FA1D8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9AF3206-2ACF-4F9A-B301-BE74A728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3C086E7-BAA2-4C55-9E2B-F843C852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2B27A09-2CBF-41F5-8D23-8C523C20D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382B462-96F6-4DBB-882A-E30E9F076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1F5AFFF-E30E-4EE8-AB5D-DF0E697A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0FA4EAF-7083-44B2-8311-F9CA0C80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03BBAFA5-4C2C-4B1F-B4FD-BDFB7EB6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65EA41E3-8456-4148-A7C1-81EAF1755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F0EEF4F5-4B46-4777-BE35-0764F43A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32BB59D2-A2FE-4A74-9EE8-0124FDCF5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6938E2EA-2A21-4A38-8FBB-B21AB7FD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87B09398-A93D-4510-BDA1-AEE9E4B6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0C238-3843-4B5F-8B77-E2D2C17E983E}"/>
                </a:ext>
              </a:extLst>
            </p:cNvPr>
            <p:cNvSpPr txBox="1"/>
            <p:nvPr/>
          </p:nvSpPr>
          <p:spPr>
            <a:xfrm>
              <a:off x="5672346" y="4164315"/>
              <a:ext cx="1389989" cy="31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서울로 가세요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5B377D-59BF-41A8-AF13-076DFA78BA6B}"/>
                </a:ext>
              </a:extLst>
            </p:cNvPr>
            <p:cNvSpPr txBox="1"/>
            <p:nvPr/>
          </p:nvSpPr>
          <p:spPr>
            <a:xfrm>
              <a:off x="2664472" y="4164314"/>
              <a:ext cx="2336400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 데이터 관련 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여러 경험을 쌓으세요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825DF9-14BE-484B-B8B4-1FDE617A67B0}"/>
                </a:ext>
              </a:extLst>
            </p:cNvPr>
            <p:cNvSpPr txBox="1"/>
            <p:nvPr/>
          </p:nvSpPr>
          <p:spPr>
            <a:xfrm>
              <a:off x="5944219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7BB1BF-74F4-46F9-AA42-993655EDEC33}"/>
                </a:ext>
              </a:extLst>
            </p:cNvPr>
            <p:cNvSpPr txBox="1"/>
            <p:nvPr/>
          </p:nvSpPr>
          <p:spPr>
            <a:xfrm>
              <a:off x="3003432" y="3368839"/>
              <a:ext cx="1658488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자격 요건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9A3118-DC43-4228-AF16-FC0284D5F473}"/>
                </a:ext>
              </a:extLst>
            </p:cNvPr>
            <p:cNvSpPr txBox="1"/>
            <p:nvPr/>
          </p:nvSpPr>
          <p:spPr>
            <a:xfrm>
              <a:off x="8106651" y="4164315"/>
              <a:ext cx="1584280" cy="31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경력을 쌓으세요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57DA8D-0AC5-46D6-9327-62E9C6700AF1}"/>
                </a:ext>
              </a:extLst>
            </p:cNvPr>
            <p:cNvSpPr txBox="1"/>
            <p:nvPr/>
          </p:nvSpPr>
          <p:spPr>
            <a:xfrm>
              <a:off x="8475667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333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553188" y="3560729"/>
            <a:ext cx="159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0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582216" y="4418107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머신러닝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엔지니어란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F634-20A1-4112-9BD7-B41B4BCE6BDA}"/>
              </a:ext>
            </a:extLst>
          </p:cNvPr>
          <p:cNvSpPr txBox="1"/>
          <p:nvPr/>
        </p:nvSpPr>
        <p:spPr>
          <a:xfrm>
            <a:off x="582216" y="49205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2.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크롤링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F6F2C-BD57-44E1-AC93-B91A62CDA51A}"/>
              </a:ext>
            </a:extLst>
          </p:cNvPr>
          <p:cNvSpPr txBox="1"/>
          <p:nvPr/>
        </p:nvSpPr>
        <p:spPr>
          <a:xfrm>
            <a:off x="582216" y="542290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</a:t>
            </a:r>
            <a:r>
              <a:rPr lang="en-US" altLang="ko-KR" sz="20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FA1EE-75C8-46A0-9737-E9B1E2FEEDC7}"/>
              </a:ext>
            </a:extLst>
          </p:cNvPr>
          <p:cNvSpPr txBox="1"/>
          <p:nvPr/>
        </p:nvSpPr>
        <p:spPr>
          <a:xfrm>
            <a:off x="582216" y="592530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4.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80C94-98D3-4BF7-A6C8-2749EEB0361A}"/>
              </a:ext>
            </a:extLst>
          </p:cNvPr>
          <p:cNvSpPr txBox="1"/>
          <p:nvPr/>
        </p:nvSpPr>
        <p:spPr>
          <a:xfrm>
            <a:off x="482252" y="1560052"/>
            <a:ext cx="424632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머신러닝</a:t>
            </a:r>
            <a:r>
              <a:rPr lang="ko-KR" altLang="en-US" sz="4800" b="1" dirty="0">
                <a:solidFill>
                  <a:srgbClr val="94C7FF"/>
                </a:solidFill>
                <a:latin typeface="+mj-ea"/>
                <a:ea typeface="+mj-ea"/>
                <a:cs typeface="Arial" panose="020B0604020202020204" pitchFamily="34" charset="0"/>
              </a:rPr>
              <a:t> 엔지니어</a:t>
            </a:r>
          </a:p>
        </p:txBody>
      </p:sp>
    </p:spTree>
    <p:extLst>
      <p:ext uri="{BB962C8B-B14F-4D97-AF65-F5344CB8AC3E}">
        <p14:creationId xmlns:p14="http://schemas.microsoft.com/office/powerpoint/2010/main" val="821825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412420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머신러닝</a:t>
            </a:r>
            <a:r>
              <a:rPr lang="ko-KR" altLang="en-US" dirty="0"/>
              <a:t> 엔지니어란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E8744-DD9D-4CE1-AD2C-81DCC9E00045}"/>
              </a:ext>
            </a:extLst>
          </p:cNvPr>
          <p:cNvSpPr txBox="1"/>
          <p:nvPr/>
        </p:nvSpPr>
        <p:spPr>
          <a:xfrm>
            <a:off x="141154" y="1865084"/>
            <a:ext cx="1020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retendard"/>
              </a:rPr>
              <a:t>“ </a:t>
            </a:r>
            <a:r>
              <a:rPr lang="ko-KR" altLang="en-US" sz="3000" i="1" dirty="0">
                <a:solidFill>
                  <a:schemeClr val="bg2">
                    <a:lumMod val="25000"/>
                  </a:schemeClr>
                </a:solidFill>
                <a:latin typeface="Pretendard"/>
              </a:rPr>
              <a:t>머신 러닝 알고리즘 연구</a:t>
            </a:r>
            <a:r>
              <a:rPr lang="en-US" altLang="ko-KR" sz="3000" i="1" dirty="0">
                <a:solidFill>
                  <a:schemeClr val="bg2">
                    <a:lumMod val="25000"/>
                  </a:schemeClr>
                </a:solidFill>
                <a:latin typeface="Pretendard"/>
              </a:rPr>
              <a:t>, </a:t>
            </a:r>
            <a:r>
              <a:rPr lang="ko-KR" altLang="en-US" sz="3000" i="1" dirty="0">
                <a:solidFill>
                  <a:schemeClr val="bg2">
                    <a:lumMod val="25000"/>
                  </a:schemeClr>
                </a:solidFill>
                <a:latin typeface="Pretendard"/>
              </a:rPr>
              <a:t>현실 문제를 </a:t>
            </a:r>
            <a:r>
              <a:rPr lang="ko-KR" altLang="en-US" sz="3000" b="0" i="1" dirty="0" err="1">
                <a:solidFill>
                  <a:schemeClr val="bg2">
                    <a:lumMod val="25000"/>
                  </a:schemeClr>
                </a:solidFill>
                <a:effectLst/>
                <a:latin typeface="Pretendard"/>
              </a:rPr>
              <a:t>머신러닝으로</a:t>
            </a:r>
            <a:r>
              <a:rPr lang="ko-KR" altLang="en-US" sz="3000" b="0" i="1" dirty="0">
                <a:solidFill>
                  <a:schemeClr val="bg2">
                    <a:lumMod val="25000"/>
                  </a:schemeClr>
                </a:solidFill>
                <a:effectLst/>
                <a:latin typeface="Pretendard"/>
              </a:rPr>
              <a:t> 해결  </a:t>
            </a:r>
            <a:r>
              <a:rPr lang="en-US" altLang="ko-KR" sz="3600" b="1" i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retendard"/>
              </a:rPr>
              <a:t>”</a:t>
            </a:r>
            <a:endParaRPr lang="ko-KR" altLang="en-US" sz="36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743DA1-369B-4DB5-926B-9AF3BD2F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770" y="3649538"/>
            <a:ext cx="4168862" cy="22498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81F05B-0750-43EF-AA4D-F65E02FC50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7"/>
          <a:stretch/>
        </p:blipFill>
        <p:spPr>
          <a:xfrm>
            <a:off x="90354" y="3123758"/>
            <a:ext cx="6085475" cy="35373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5377DC-C102-4324-A843-C89FD97D7828}"/>
              </a:ext>
            </a:extLst>
          </p:cNvPr>
          <p:cNvSpPr/>
          <p:nvPr/>
        </p:nvSpPr>
        <p:spPr>
          <a:xfrm>
            <a:off x="0" y="7039691"/>
            <a:ext cx="3548101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https://modulabs.co.kr/blog/ai-professional-jobs/</a:t>
            </a:r>
            <a:endParaRPr lang="ko-KR" altLang="en-US" sz="1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17FE1C-006B-42B5-B4E3-B59343EB3A45}"/>
              </a:ext>
            </a:extLst>
          </p:cNvPr>
          <p:cNvSpPr/>
          <p:nvPr/>
        </p:nvSpPr>
        <p:spPr>
          <a:xfrm>
            <a:off x="5121995" y="3396342"/>
            <a:ext cx="763547" cy="6604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938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BFF888-4B38-46EF-8BAC-15683866B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515"/>
          <a:stretch/>
        </p:blipFill>
        <p:spPr>
          <a:xfrm>
            <a:off x="457843" y="1577899"/>
            <a:ext cx="9277827" cy="7293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7E19878-9ED6-4364-8CC5-8871B5BA2506}"/>
              </a:ext>
            </a:extLst>
          </p:cNvPr>
          <p:cNvGrpSpPr/>
          <p:nvPr/>
        </p:nvGrpSpPr>
        <p:grpSpPr>
          <a:xfrm>
            <a:off x="457843" y="2307247"/>
            <a:ext cx="9277827" cy="4476934"/>
            <a:chOff x="457843" y="2307247"/>
            <a:chExt cx="9277827" cy="447693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974D94-AC60-482B-913A-C84D5C8CC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501"/>
            <a:stretch/>
          </p:blipFill>
          <p:spPr>
            <a:xfrm>
              <a:off x="457843" y="2307247"/>
              <a:ext cx="9277827" cy="447693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4F2A73A-08C0-4B82-8C92-F486A122D64C}"/>
                </a:ext>
              </a:extLst>
            </p:cNvPr>
            <p:cNvSpPr/>
            <p:nvPr/>
          </p:nvSpPr>
          <p:spPr>
            <a:xfrm>
              <a:off x="820455" y="3551129"/>
              <a:ext cx="1334022" cy="331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19EDCB-E83F-4C50-B240-C5EF38295803}"/>
                </a:ext>
              </a:extLst>
            </p:cNvPr>
            <p:cNvSpPr/>
            <p:nvPr/>
          </p:nvSpPr>
          <p:spPr>
            <a:xfrm>
              <a:off x="2467628" y="3551129"/>
              <a:ext cx="2878278" cy="6325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2DA36B5-CF99-421A-9CC1-C41A49270DD8}"/>
                </a:ext>
              </a:extLst>
            </p:cNvPr>
            <p:cNvSpPr/>
            <p:nvPr/>
          </p:nvSpPr>
          <p:spPr>
            <a:xfrm>
              <a:off x="820455" y="5473874"/>
              <a:ext cx="1334022" cy="331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00E73E3-F067-4653-A47F-A4A6D3FD65D6}"/>
                </a:ext>
              </a:extLst>
            </p:cNvPr>
            <p:cNvSpPr/>
            <p:nvPr/>
          </p:nvSpPr>
          <p:spPr>
            <a:xfrm>
              <a:off x="2467627" y="5473874"/>
              <a:ext cx="3739019" cy="6325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74713-9327-47EF-AB25-FBD4B7A6847A}"/>
              </a:ext>
            </a:extLst>
          </p:cNvPr>
          <p:cNvSpPr/>
          <p:nvPr/>
        </p:nvSpPr>
        <p:spPr>
          <a:xfrm>
            <a:off x="1337391" y="3115051"/>
            <a:ext cx="97366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기업명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F153D6-8196-4B0D-B3E1-7D02CE156B0F}"/>
              </a:ext>
            </a:extLst>
          </p:cNvPr>
          <p:cNvSpPr/>
          <p:nvPr/>
        </p:nvSpPr>
        <p:spPr>
          <a:xfrm>
            <a:off x="3096935" y="3083586"/>
            <a:ext cx="256212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공고 페이지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link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10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B7B9D4-C9E1-4713-9445-1A1646B2E411}"/>
              </a:ext>
            </a:extLst>
          </p:cNvPr>
          <p:cNvGrpSpPr/>
          <p:nvPr/>
        </p:nvGrpSpPr>
        <p:grpSpPr>
          <a:xfrm>
            <a:off x="358791" y="2104492"/>
            <a:ext cx="9769351" cy="3979550"/>
            <a:chOff x="415158" y="1853972"/>
            <a:chExt cx="9769351" cy="3979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8CF8E5-947D-458C-9661-8834052F8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5"/>
            <a:stretch/>
          </p:blipFill>
          <p:spPr>
            <a:xfrm>
              <a:off x="415158" y="1853972"/>
              <a:ext cx="9769351" cy="397955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160E21-B170-4B22-98F5-8DDF2B8A8D41}"/>
                </a:ext>
              </a:extLst>
            </p:cNvPr>
            <p:cNvSpPr/>
            <p:nvPr/>
          </p:nvSpPr>
          <p:spPr>
            <a:xfrm>
              <a:off x="534276" y="3382026"/>
              <a:ext cx="3016853" cy="23236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711AE-5EDB-4A70-9302-23A1A4B3EBDA}"/>
              </a:ext>
            </a:extLst>
          </p:cNvPr>
          <p:cNvSpPr/>
          <p:nvPr/>
        </p:nvSpPr>
        <p:spPr>
          <a:xfrm>
            <a:off x="2071395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자격</a:t>
            </a:r>
          </a:p>
        </p:txBody>
      </p:sp>
    </p:spTree>
    <p:extLst>
      <p:ext uri="{BB962C8B-B14F-4D97-AF65-F5344CB8AC3E}">
        <p14:creationId xmlns:p14="http://schemas.microsoft.com/office/powerpoint/2010/main" val="891230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F153D6-8196-4B0D-B3E1-7D02CE156B0F}"/>
              </a:ext>
            </a:extLst>
          </p:cNvPr>
          <p:cNvSpPr/>
          <p:nvPr/>
        </p:nvSpPr>
        <p:spPr>
          <a:xfrm>
            <a:off x="2071395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자격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64C191-4B38-4D0A-A89F-873331A449F4}"/>
              </a:ext>
            </a:extLst>
          </p:cNvPr>
          <p:cNvGrpSpPr/>
          <p:nvPr/>
        </p:nvGrpSpPr>
        <p:grpSpPr>
          <a:xfrm>
            <a:off x="461230" y="2104493"/>
            <a:ext cx="9769351" cy="3979550"/>
            <a:chOff x="358791" y="2104492"/>
            <a:chExt cx="9769351" cy="39795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4B7B9D4-C9E1-4713-9445-1A1646B2E411}"/>
                </a:ext>
              </a:extLst>
            </p:cNvPr>
            <p:cNvGrpSpPr/>
            <p:nvPr/>
          </p:nvGrpSpPr>
          <p:grpSpPr>
            <a:xfrm>
              <a:off x="358791" y="2104492"/>
              <a:ext cx="9769351" cy="3979550"/>
              <a:chOff x="415158" y="1853972"/>
              <a:chExt cx="9769351" cy="397955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C8CF8E5-947D-458C-9661-8834052F8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35"/>
              <a:stretch/>
            </p:blipFill>
            <p:spPr>
              <a:xfrm>
                <a:off x="415158" y="1853972"/>
                <a:ext cx="9769351" cy="397955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6160E21-B170-4B22-98F5-8DDF2B8A8D41}"/>
                  </a:ext>
                </a:extLst>
              </p:cNvPr>
              <p:cNvSpPr/>
              <p:nvPr/>
            </p:nvSpPr>
            <p:spPr>
              <a:xfrm>
                <a:off x="534276" y="3382026"/>
                <a:ext cx="3016853" cy="232367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6A451DD-9260-423B-BB59-3EEB5246192A}"/>
                </a:ext>
              </a:extLst>
            </p:cNvPr>
            <p:cNvSpPr/>
            <p:nvPr/>
          </p:nvSpPr>
          <p:spPr>
            <a:xfrm>
              <a:off x="563671" y="3985363"/>
              <a:ext cx="601250" cy="106262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0345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F153D6-8196-4B0D-B3E1-7D02CE156B0F}"/>
              </a:ext>
            </a:extLst>
          </p:cNvPr>
          <p:cNvSpPr/>
          <p:nvPr/>
        </p:nvSpPr>
        <p:spPr>
          <a:xfrm>
            <a:off x="6594952" y="1723431"/>
            <a:ext cx="32350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경력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학력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핵심역량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10C11C-E853-4705-90FE-9075D49DF601}"/>
              </a:ext>
            </a:extLst>
          </p:cNvPr>
          <p:cNvGrpSpPr/>
          <p:nvPr/>
        </p:nvGrpSpPr>
        <p:grpSpPr>
          <a:xfrm>
            <a:off x="645733" y="2707578"/>
            <a:ext cx="9277827" cy="4286470"/>
            <a:chOff x="295457" y="1818229"/>
            <a:chExt cx="9277827" cy="428647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9CBE06-0DC5-44CE-83F4-FB37D614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457" y="1818229"/>
              <a:ext cx="9277827" cy="428647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8881E9-8AF7-4713-9B0A-04A226919B2D}"/>
                </a:ext>
              </a:extLst>
            </p:cNvPr>
            <p:cNvSpPr/>
            <p:nvPr/>
          </p:nvSpPr>
          <p:spPr>
            <a:xfrm>
              <a:off x="457843" y="3538603"/>
              <a:ext cx="601250" cy="154070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59B833C-80BB-44D6-892C-A7B105298411}"/>
              </a:ext>
            </a:extLst>
          </p:cNvPr>
          <p:cNvSpPr/>
          <p:nvPr/>
        </p:nvSpPr>
        <p:spPr>
          <a:xfrm>
            <a:off x="4404693" y="1795168"/>
            <a:ext cx="1759906" cy="42429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B96D9-40EE-405A-94CF-09F0F3B7C7A5}"/>
              </a:ext>
            </a:extLst>
          </p:cNvPr>
          <p:cNvSpPr/>
          <p:nvPr/>
        </p:nvSpPr>
        <p:spPr>
          <a:xfrm>
            <a:off x="511795" y="1795168"/>
            <a:ext cx="32350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지원자격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</a:t>
            </a: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75E416-BD09-491A-8D2E-77EF1049CD74}"/>
              </a:ext>
            </a:extLst>
          </p:cNvPr>
          <p:cNvSpPr/>
          <p:nvPr/>
        </p:nvSpPr>
        <p:spPr>
          <a:xfrm>
            <a:off x="1464569" y="4427952"/>
            <a:ext cx="2712862" cy="2323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3329A5-B7E1-48E7-941F-3AA646950AEC}"/>
              </a:ext>
            </a:extLst>
          </p:cNvPr>
          <p:cNvSpPr/>
          <p:nvPr/>
        </p:nvSpPr>
        <p:spPr>
          <a:xfrm>
            <a:off x="4325360" y="1393580"/>
            <a:ext cx="1839239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정규식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추출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816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451166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2071395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정규식</a:t>
            </a:r>
            <a:endParaRPr lang="ko-KR" altLang="en-US" sz="2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2663E6-43F9-40FB-9FA0-3DCD3E68FF77}"/>
              </a:ext>
            </a:extLst>
          </p:cNvPr>
          <p:cNvGrpSpPr/>
          <p:nvPr/>
        </p:nvGrpSpPr>
        <p:grpSpPr>
          <a:xfrm>
            <a:off x="457843" y="3068280"/>
            <a:ext cx="10065172" cy="3820515"/>
            <a:chOff x="457843" y="3026195"/>
            <a:chExt cx="10065172" cy="382051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11D6848-B77B-47E4-B6D0-A032D93B0DB2}"/>
                </a:ext>
              </a:extLst>
            </p:cNvPr>
            <p:cNvGrpSpPr/>
            <p:nvPr/>
          </p:nvGrpSpPr>
          <p:grpSpPr>
            <a:xfrm>
              <a:off x="457843" y="3026195"/>
              <a:ext cx="10065172" cy="3820515"/>
              <a:chOff x="457843" y="2017852"/>
              <a:chExt cx="10065172" cy="382051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0DD0005-B8C8-47B2-BEBC-BE333A660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843" y="2485395"/>
                <a:ext cx="9868407" cy="3352972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AED4DD-E642-47DD-9EEC-0CFD09A0368E}"/>
                  </a:ext>
                </a:extLst>
              </p:cNvPr>
              <p:cNvSpPr/>
              <p:nvPr/>
            </p:nvSpPr>
            <p:spPr>
              <a:xfrm>
                <a:off x="961069" y="2017852"/>
                <a:ext cx="1110326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기업명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BDE11D-B4F8-4A7F-B8E9-C7C775EAC56A}"/>
                  </a:ext>
                </a:extLst>
              </p:cNvPr>
              <p:cNvSpPr/>
              <p:nvPr/>
            </p:nvSpPr>
            <p:spPr>
              <a:xfrm>
                <a:off x="5085567" y="2017852"/>
                <a:ext cx="1416805" cy="467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공고링크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5B23394-25BF-4ABA-9580-BCD1F962A76C}"/>
                  </a:ext>
                </a:extLst>
              </p:cNvPr>
              <p:cNvSpPr/>
              <p:nvPr/>
            </p:nvSpPr>
            <p:spPr>
              <a:xfrm>
                <a:off x="7947764" y="2050269"/>
                <a:ext cx="2575251" cy="515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지원자격 </a:t>
                </a:r>
                <a:r>
                  <a:rPr lang="en-US" altLang="ko-KR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text</a:t>
                </a:r>
                <a:endPara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6B1F86-CA19-4126-8B73-2FAC9B8803FC}"/>
                </a:ext>
              </a:extLst>
            </p:cNvPr>
            <p:cNvSpPr/>
            <p:nvPr/>
          </p:nvSpPr>
          <p:spPr>
            <a:xfrm>
              <a:off x="457843" y="3058612"/>
              <a:ext cx="1665320" cy="3788098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45E4D3-3916-4528-8DF4-2A7512588497}"/>
                </a:ext>
              </a:extLst>
            </p:cNvPr>
            <p:cNvSpPr/>
            <p:nvPr/>
          </p:nvSpPr>
          <p:spPr>
            <a:xfrm>
              <a:off x="2173266" y="3058612"/>
              <a:ext cx="4329105" cy="3788098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DE1E30-BC65-43C9-B083-C08E6EFD1278}"/>
                </a:ext>
              </a:extLst>
            </p:cNvPr>
            <p:cNvSpPr/>
            <p:nvPr/>
          </p:nvSpPr>
          <p:spPr>
            <a:xfrm>
              <a:off x="6552474" y="3058612"/>
              <a:ext cx="3823879" cy="378809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FA3F18-7BDA-4354-AA55-6F45FC3C4127}"/>
              </a:ext>
            </a:extLst>
          </p:cNvPr>
          <p:cNvSpPr/>
          <p:nvPr/>
        </p:nvSpPr>
        <p:spPr>
          <a:xfrm>
            <a:off x="555725" y="2173439"/>
            <a:ext cx="32350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경력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학력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핵심역량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DBE509D-0F07-4318-AE1D-CEB5C8BEEE8B}"/>
              </a:ext>
            </a:extLst>
          </p:cNvPr>
          <p:cNvSpPr/>
          <p:nvPr/>
        </p:nvSpPr>
        <p:spPr>
          <a:xfrm>
            <a:off x="4512093" y="2224519"/>
            <a:ext cx="1759906" cy="42429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29F631-22F6-4AD7-8179-24B41A068B14}"/>
              </a:ext>
            </a:extLst>
          </p:cNvPr>
          <p:cNvSpPr/>
          <p:nvPr/>
        </p:nvSpPr>
        <p:spPr>
          <a:xfrm>
            <a:off x="3414934" y="1557720"/>
            <a:ext cx="3747665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r“{___}\s*([^·.]+)"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6A465F-8E7F-4820-913C-F8896C737F6F}"/>
              </a:ext>
            </a:extLst>
          </p:cNvPr>
          <p:cNvSpPr/>
          <p:nvPr/>
        </p:nvSpPr>
        <p:spPr>
          <a:xfrm>
            <a:off x="6645457" y="2170015"/>
            <a:ext cx="32350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분리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71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695977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 </a:t>
            </a:r>
            <a:r>
              <a:rPr lang="en-US" altLang="ko-KR" dirty="0"/>
              <a:t>DF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83B27FD-3157-49F1-B6E1-E13703FC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43" y="3252045"/>
            <a:ext cx="9950961" cy="34355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FD84B-B063-43AB-9E46-57A311EB8CC7}"/>
              </a:ext>
            </a:extLst>
          </p:cNvPr>
          <p:cNvSpPr/>
          <p:nvPr/>
        </p:nvSpPr>
        <p:spPr>
          <a:xfrm>
            <a:off x="2173266" y="3252044"/>
            <a:ext cx="2937353" cy="350532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35EB1D-8C42-4C96-B2EA-6A26A5C1B94D}"/>
              </a:ext>
            </a:extLst>
          </p:cNvPr>
          <p:cNvSpPr/>
          <p:nvPr/>
        </p:nvSpPr>
        <p:spPr>
          <a:xfrm>
            <a:off x="5173249" y="3252044"/>
            <a:ext cx="5235555" cy="350532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041921-5B54-4C08-89BF-B637DB1D74AE}"/>
              </a:ext>
            </a:extLst>
          </p:cNvPr>
          <p:cNvSpPr/>
          <p:nvPr/>
        </p:nvSpPr>
        <p:spPr>
          <a:xfrm>
            <a:off x="2757971" y="1968567"/>
            <a:ext cx="176794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막대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57FBA6-F9D4-48BA-B006-184086C9ADA5}"/>
              </a:ext>
            </a:extLst>
          </p:cNvPr>
          <p:cNvSpPr/>
          <p:nvPr/>
        </p:nvSpPr>
        <p:spPr>
          <a:xfrm>
            <a:off x="6828929" y="1968568"/>
            <a:ext cx="2290018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워드 클라우드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6C1744D-E130-4E1C-889C-7BDF6B5B9846}"/>
              </a:ext>
            </a:extLst>
          </p:cNvPr>
          <p:cNvSpPr/>
          <p:nvPr/>
        </p:nvSpPr>
        <p:spPr>
          <a:xfrm rot="16200000">
            <a:off x="3318051" y="2587430"/>
            <a:ext cx="538636" cy="42429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08C72F0-8EC9-46CB-B325-60D2BC329861}"/>
              </a:ext>
            </a:extLst>
          </p:cNvPr>
          <p:cNvSpPr/>
          <p:nvPr/>
        </p:nvSpPr>
        <p:spPr>
          <a:xfrm rot="16200000">
            <a:off x="7733853" y="2587430"/>
            <a:ext cx="538636" cy="42429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1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435539" cy="563231"/>
          </a:xfrm>
        </p:spPr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과정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F4527D-0E8E-4A44-86B6-B61B2345BAB6}"/>
              </a:ext>
            </a:extLst>
          </p:cNvPr>
          <p:cNvGrpSpPr/>
          <p:nvPr/>
        </p:nvGrpSpPr>
        <p:grpSpPr>
          <a:xfrm>
            <a:off x="2985060" y="1968502"/>
            <a:ext cx="4715431" cy="4715431"/>
            <a:chOff x="2754002" y="1765236"/>
            <a:chExt cx="4390689" cy="439068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BE921-1165-418C-AE29-FB8D559C9A8B}"/>
                </a:ext>
              </a:extLst>
            </p:cNvPr>
            <p:cNvSpPr/>
            <p:nvPr/>
          </p:nvSpPr>
          <p:spPr>
            <a:xfrm>
              <a:off x="2933841" y="1945077"/>
              <a:ext cx="4031013" cy="4031007"/>
            </a:xfrm>
            <a:prstGeom prst="ellipse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ACD8DF0-FE8A-4D28-B119-D59BCD47AD92}"/>
                </a:ext>
              </a:extLst>
            </p:cNvPr>
            <p:cNvSpPr/>
            <p:nvPr/>
          </p:nvSpPr>
          <p:spPr>
            <a:xfrm>
              <a:off x="2787032" y="2007642"/>
              <a:ext cx="1713757" cy="1713751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잡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코리아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DBA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2843B92-5DCF-4D86-8503-3FEC5A6588E1}"/>
                </a:ext>
              </a:extLst>
            </p:cNvPr>
            <p:cNvSpPr/>
            <p:nvPr/>
          </p:nvSpPr>
          <p:spPr>
            <a:xfrm>
              <a:off x="5283434" y="2024621"/>
              <a:ext cx="1713757" cy="1713751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채용 페이지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8EE24D4-2C6A-4505-B3F6-2B8899376C85}"/>
                </a:ext>
              </a:extLst>
            </p:cNvPr>
            <p:cNvSpPr/>
            <p:nvPr/>
          </p:nvSpPr>
          <p:spPr>
            <a:xfrm>
              <a:off x="2787032" y="4117580"/>
              <a:ext cx="1713757" cy="1713751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CSV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추가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891DD1-A205-461A-AF25-4150B629B2E3}"/>
                </a:ext>
              </a:extLst>
            </p:cNvPr>
            <p:cNvSpPr/>
            <p:nvPr/>
          </p:nvSpPr>
          <p:spPr>
            <a:xfrm>
              <a:off x="5283434" y="4117580"/>
              <a:ext cx="1713757" cy="1713751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가공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971DF26-5CF7-4CF2-9C2D-9CAA9D4AC69D}"/>
                </a:ext>
              </a:extLst>
            </p:cNvPr>
            <p:cNvGrpSpPr/>
            <p:nvPr/>
          </p:nvGrpSpPr>
          <p:grpSpPr>
            <a:xfrm>
              <a:off x="4890796" y="1765236"/>
              <a:ext cx="252704" cy="4390689"/>
              <a:chOff x="4890796" y="1765236"/>
              <a:chExt cx="252704" cy="4390689"/>
            </a:xfrm>
          </p:grpSpPr>
          <p:sp>
            <p:nvSpPr>
              <p:cNvPr id="29" name="화살표: 갈매기형 수장 28">
                <a:extLst>
                  <a:ext uri="{FF2B5EF4-FFF2-40B4-BE49-F238E27FC236}">
                    <a16:creationId xmlns:a16="http://schemas.microsoft.com/office/drawing/2014/main" id="{06CD5AB2-5E65-4497-83A0-2E33FA164C2A}"/>
                  </a:ext>
                </a:extLst>
              </p:cNvPr>
              <p:cNvSpPr/>
              <p:nvPr/>
            </p:nvSpPr>
            <p:spPr>
              <a:xfrm>
                <a:off x="4890796" y="1765236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화살표: 갈매기형 수장 29">
                <a:extLst>
                  <a:ext uri="{FF2B5EF4-FFF2-40B4-BE49-F238E27FC236}">
                    <a16:creationId xmlns:a16="http://schemas.microsoft.com/office/drawing/2014/main" id="{D4A71BFA-4467-4BCF-8D3C-4F52ECCF38C0}"/>
                  </a:ext>
                </a:extLst>
              </p:cNvPr>
              <p:cNvSpPr/>
              <p:nvPr/>
            </p:nvSpPr>
            <p:spPr>
              <a:xfrm rot="10800000">
                <a:off x="4890796" y="5796243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AA02C9A-F942-4BAA-AEC6-F576DF1AF571}"/>
                </a:ext>
              </a:extLst>
            </p:cNvPr>
            <p:cNvGrpSpPr/>
            <p:nvPr/>
          </p:nvGrpSpPr>
          <p:grpSpPr>
            <a:xfrm rot="16200000">
              <a:off x="4822995" y="1765236"/>
              <a:ext cx="252704" cy="4390689"/>
              <a:chOff x="4890796" y="1765236"/>
              <a:chExt cx="252704" cy="4390689"/>
            </a:xfrm>
          </p:grpSpPr>
          <p:sp>
            <p:nvSpPr>
              <p:cNvPr id="27" name="화살표: 갈매기형 수장 26">
                <a:extLst>
                  <a:ext uri="{FF2B5EF4-FFF2-40B4-BE49-F238E27FC236}">
                    <a16:creationId xmlns:a16="http://schemas.microsoft.com/office/drawing/2014/main" id="{929B7E0D-02D5-411D-A880-EA11CBB498B0}"/>
                  </a:ext>
                </a:extLst>
              </p:cNvPr>
              <p:cNvSpPr/>
              <p:nvPr/>
            </p:nvSpPr>
            <p:spPr>
              <a:xfrm>
                <a:off x="4890796" y="1765236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화살표: 갈매기형 수장 27">
                <a:extLst>
                  <a:ext uri="{FF2B5EF4-FFF2-40B4-BE49-F238E27FC236}">
                    <a16:creationId xmlns:a16="http://schemas.microsoft.com/office/drawing/2014/main" id="{F44CC311-75DD-4BA2-A95C-3986E44ADD45}"/>
                  </a:ext>
                </a:extLst>
              </p:cNvPr>
              <p:cNvSpPr/>
              <p:nvPr/>
            </p:nvSpPr>
            <p:spPr>
              <a:xfrm rot="10800000">
                <a:off x="4890796" y="5796243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A87424-8E99-42A9-B7A6-FD5847D5E7DF}"/>
              </a:ext>
            </a:extLst>
          </p:cNvPr>
          <p:cNvSpPr/>
          <p:nvPr/>
        </p:nvSpPr>
        <p:spPr>
          <a:xfrm>
            <a:off x="7780364" y="4101308"/>
            <a:ext cx="22955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필요한 데이터 추출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회사정보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지원자격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복지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C72C0B-0DAE-40DD-8CA9-BB0C7A2D4953}"/>
              </a:ext>
            </a:extLst>
          </p:cNvPr>
          <p:cNvSpPr/>
          <p:nvPr/>
        </p:nvSpPr>
        <p:spPr>
          <a:xfrm>
            <a:off x="4081815" y="1617563"/>
            <a:ext cx="2938946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 </a:t>
            </a:r>
            <a:r>
              <a:rPr lang="en-US" altLang="ko-KR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a.Href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 경로 받아서 접속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0F1F4D-0C98-4CBF-B197-CA4397F69D88}"/>
              </a:ext>
            </a:extLst>
          </p:cNvPr>
          <p:cNvSpPr/>
          <p:nvPr/>
        </p:nvSpPr>
        <p:spPr>
          <a:xfrm>
            <a:off x="4273278" y="6895542"/>
            <a:ext cx="2556021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COLUMNS</a:t>
            </a:r>
            <a:r>
              <a:rPr lang="ko-KR" altLang="en-US" sz="15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에 맞게 데이터 가공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88643C-EF72-48B1-A4B4-6D88F8B9EB3B}"/>
              </a:ext>
            </a:extLst>
          </p:cNvPr>
          <p:cNvSpPr/>
          <p:nvPr/>
        </p:nvSpPr>
        <p:spPr>
          <a:xfrm>
            <a:off x="763577" y="4098659"/>
            <a:ext cx="21416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리스트가 들어있는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div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없을때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까지 반복</a:t>
            </a:r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9290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경력 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CC4272A-7810-4454-8000-934EC302A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9" y="2172808"/>
            <a:ext cx="3919550" cy="4272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789B12-FBB2-46E1-B3FC-C43A6A73A0C8}"/>
                  </a:ext>
                </a:extLst>
              </p:cNvPr>
              <p:cNvSpPr txBox="1"/>
              <p:nvPr/>
            </p:nvSpPr>
            <p:spPr>
              <a:xfrm>
                <a:off x="5970950" y="3045954"/>
                <a:ext cx="4052169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b="1" dirty="0"/>
                  <a:t>신입 채용 건 </a:t>
                </a:r>
                <a:r>
                  <a:rPr lang="en-US" altLang="ko-KR" sz="3000" dirty="0"/>
                  <a:t>X</a:t>
                </a:r>
                <a:r>
                  <a:rPr lang="en-US" altLang="ko-KR" sz="3800" dirty="0"/>
                  <a:t> </a:t>
                </a:r>
                <a:r>
                  <a:rPr lang="en-US" altLang="ko-KR" sz="3800" dirty="0">
                    <a:solidFill>
                      <a:srgbClr val="FF0000"/>
                    </a:solidFill>
                  </a:rPr>
                  <a:t>3</a:t>
                </a:r>
              </a:p>
              <a:p>
                <a:pPr algn="ctr"/>
                <a:r>
                  <a:rPr lang="en-US" altLang="ko-KR" sz="2400" dirty="0"/>
                  <a:t> </a:t>
                </a:r>
                <a:endParaRPr lang="en-US" altLang="ko-KR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3200" dirty="0"/>
                  <a:t> </a:t>
                </a:r>
                <a:endParaRPr lang="en-US" altLang="ko-KR" sz="3200" dirty="0"/>
              </a:p>
              <a:p>
                <a:pPr algn="ctr"/>
                <a:endParaRPr lang="en-US" altLang="ko-KR" sz="2400" dirty="0"/>
              </a:p>
              <a:p>
                <a:pPr algn="ctr"/>
                <a:r>
                  <a:rPr lang="ko-KR" altLang="en-US" sz="3200" b="1" dirty="0"/>
                  <a:t>경력 채용 건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789B12-FBB2-46E1-B3FC-C43A6A73A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950" y="3045954"/>
                <a:ext cx="4052169" cy="2400657"/>
              </a:xfrm>
              <a:prstGeom prst="rect">
                <a:avLst/>
              </a:prstGeom>
              <a:blipFill>
                <a:blip r:embed="rId3"/>
                <a:stretch>
                  <a:fillRect t="-4326" b="-6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8BD21A8-9781-4680-BCBD-C54B3CEBCD78}"/>
              </a:ext>
            </a:extLst>
          </p:cNvPr>
          <p:cNvSpPr/>
          <p:nvPr/>
        </p:nvSpPr>
        <p:spPr>
          <a:xfrm>
            <a:off x="4935007" y="4071714"/>
            <a:ext cx="1035943" cy="65059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6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경력 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8BD21A8-9781-4680-BCBD-C54B3CEBCD78}"/>
              </a:ext>
            </a:extLst>
          </p:cNvPr>
          <p:cNvSpPr/>
          <p:nvPr/>
        </p:nvSpPr>
        <p:spPr>
          <a:xfrm>
            <a:off x="4935007" y="4071714"/>
            <a:ext cx="1035943" cy="65059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5B088-C76D-470F-8FBA-2E5C03908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558" y="1577899"/>
            <a:ext cx="8636696" cy="5545667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96E4B92-B3D8-44E7-B8ED-E5EE181AC5EA}"/>
              </a:ext>
            </a:extLst>
          </p:cNvPr>
          <p:cNvSpPr/>
          <p:nvPr/>
        </p:nvSpPr>
        <p:spPr>
          <a:xfrm>
            <a:off x="4145649" y="2635994"/>
            <a:ext cx="4966820" cy="851966"/>
          </a:xfrm>
          <a:prstGeom prst="wedgeRectCallout">
            <a:avLst>
              <a:gd name="adj1" fmla="val -42742"/>
              <a:gd name="adj2" fmla="val 66188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89B12-FBB2-46E1-B3FC-C43A6A73A0C8}"/>
              </a:ext>
            </a:extLst>
          </p:cNvPr>
          <p:cNvSpPr txBox="1"/>
          <p:nvPr/>
        </p:nvSpPr>
        <p:spPr>
          <a:xfrm>
            <a:off x="4145649" y="2787072"/>
            <a:ext cx="502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최소 </a:t>
            </a:r>
            <a:r>
              <a:rPr lang="en-US" altLang="ko-KR" sz="3200" b="1" dirty="0">
                <a:solidFill>
                  <a:srgbClr val="FF0000"/>
                </a:solidFill>
              </a:rPr>
              <a:t>2~3</a:t>
            </a:r>
            <a:r>
              <a:rPr lang="ko-KR" altLang="en-US" sz="3200" b="1" dirty="0"/>
              <a:t>년의 경력을 요구</a:t>
            </a:r>
          </a:p>
        </p:txBody>
      </p:sp>
    </p:spTree>
    <p:extLst>
      <p:ext uri="{BB962C8B-B14F-4D97-AF65-F5344CB8AC3E}">
        <p14:creationId xmlns:p14="http://schemas.microsoft.com/office/powerpoint/2010/main" val="2667476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학력 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D1EDC4A-69A1-469D-A67F-DDC48145A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7" y="1943630"/>
            <a:ext cx="9676181" cy="4601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42591B-9A24-4346-A704-2433D74BE01F}"/>
              </a:ext>
            </a:extLst>
          </p:cNvPr>
          <p:cNvSpPr txBox="1"/>
          <p:nvPr/>
        </p:nvSpPr>
        <p:spPr>
          <a:xfrm>
            <a:off x="5785763" y="3450128"/>
            <a:ext cx="3742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대학원이상 학력 </a:t>
            </a:r>
            <a:endParaRPr lang="en-US" altLang="ko-KR" sz="3200" b="1" dirty="0"/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낮은</a:t>
            </a:r>
            <a:r>
              <a:rPr lang="ko-KR" altLang="en-US" sz="3200" b="1" dirty="0"/>
              <a:t> 요구도</a:t>
            </a:r>
          </a:p>
        </p:txBody>
      </p:sp>
    </p:spTree>
    <p:extLst>
      <p:ext uri="{BB962C8B-B14F-4D97-AF65-F5344CB8AC3E}">
        <p14:creationId xmlns:p14="http://schemas.microsoft.com/office/powerpoint/2010/main" val="4085923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1675482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9777E81-E94D-4AEF-9852-1BF34314F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9" y="1760332"/>
            <a:ext cx="5072665" cy="5072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6FC94D-9553-4BCF-9CFE-EAC4B81A5642}"/>
              </a:ext>
            </a:extLst>
          </p:cNvPr>
          <p:cNvSpPr txBox="1"/>
          <p:nvPr/>
        </p:nvSpPr>
        <p:spPr>
          <a:xfrm>
            <a:off x="5345906" y="2448242"/>
            <a:ext cx="502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Python</a:t>
            </a:r>
            <a:r>
              <a:rPr lang="ko-KR" altLang="en-US" sz="3200" b="1" dirty="0"/>
              <a:t>이 가장 기본 스킬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16A3C9-CE5F-4B45-A176-617AB1625600}"/>
              </a:ext>
            </a:extLst>
          </p:cNvPr>
          <p:cNvSpPr txBox="1"/>
          <p:nvPr/>
        </p:nvSpPr>
        <p:spPr>
          <a:xfrm>
            <a:off x="5251724" y="4408141"/>
            <a:ext cx="54400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DBMS, RDBMS, Flask, Django </a:t>
            </a:r>
            <a:endParaRPr lang="ko-KR" alt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2EEA0-4132-4876-9A66-5DC3A512CE7A}"/>
              </a:ext>
            </a:extLst>
          </p:cNvPr>
          <p:cNvSpPr txBox="1"/>
          <p:nvPr/>
        </p:nvSpPr>
        <p:spPr>
          <a:xfrm>
            <a:off x="5052227" y="5747841"/>
            <a:ext cx="5440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개발한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모델 </a:t>
            </a:r>
            <a:endParaRPr lang="en-US" altLang="ko-KR" sz="2400" dirty="0"/>
          </a:p>
          <a:p>
            <a:pPr algn="ctr"/>
            <a:r>
              <a:rPr lang="ko-KR" altLang="en-US" sz="2400" dirty="0"/>
              <a:t>웹상용화 위한 </a:t>
            </a:r>
            <a:r>
              <a:rPr lang="ko-KR" altLang="en-US" sz="2400" dirty="0" err="1"/>
              <a:t>백엔드</a:t>
            </a:r>
            <a:r>
              <a:rPr lang="ko-KR" altLang="en-US" sz="2400" dirty="0"/>
              <a:t> 능력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1882FDA-BE4B-4550-A6D2-AAFCD8733C64}"/>
              </a:ext>
            </a:extLst>
          </p:cNvPr>
          <p:cNvSpPr/>
          <p:nvPr/>
        </p:nvSpPr>
        <p:spPr>
          <a:xfrm rot="5400000">
            <a:off x="7452153" y="5083945"/>
            <a:ext cx="538636" cy="42429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A93083D-FC60-47DC-A47A-0E16688CC328}"/>
              </a:ext>
            </a:extLst>
          </p:cNvPr>
          <p:cNvSpPr/>
          <p:nvPr/>
        </p:nvSpPr>
        <p:spPr>
          <a:xfrm>
            <a:off x="2068264" y="3715619"/>
            <a:ext cx="1219222" cy="1465981"/>
          </a:xfrm>
          <a:custGeom>
            <a:avLst/>
            <a:gdLst>
              <a:gd name="connsiteX0" fmla="*/ 420936 w 1219222"/>
              <a:gd name="connsiteY0" fmla="*/ 1357124 h 1465981"/>
              <a:gd name="connsiteX1" fmla="*/ 239507 w 1219222"/>
              <a:gd name="connsiteY1" fmla="*/ 1320838 h 1465981"/>
              <a:gd name="connsiteX2" fmla="*/ 181450 w 1219222"/>
              <a:gd name="connsiteY2" fmla="*/ 1291810 h 1465981"/>
              <a:gd name="connsiteX3" fmla="*/ 152422 w 1219222"/>
              <a:gd name="connsiteY3" fmla="*/ 1284552 h 1465981"/>
              <a:gd name="connsiteX4" fmla="*/ 123393 w 1219222"/>
              <a:gd name="connsiteY4" fmla="*/ 1233752 h 1465981"/>
              <a:gd name="connsiteX5" fmla="*/ 116136 w 1219222"/>
              <a:gd name="connsiteY5" fmla="*/ 1197467 h 1465981"/>
              <a:gd name="connsiteX6" fmla="*/ 123393 w 1219222"/>
              <a:gd name="connsiteY6" fmla="*/ 1161181 h 1465981"/>
              <a:gd name="connsiteX7" fmla="*/ 166936 w 1219222"/>
              <a:gd name="connsiteY7" fmla="*/ 1132152 h 1465981"/>
              <a:gd name="connsiteX8" fmla="*/ 246765 w 1219222"/>
              <a:gd name="connsiteY8" fmla="*/ 1139410 h 1465981"/>
              <a:gd name="connsiteX9" fmla="*/ 297565 w 1219222"/>
              <a:gd name="connsiteY9" fmla="*/ 1153924 h 1465981"/>
              <a:gd name="connsiteX10" fmla="*/ 348365 w 1219222"/>
              <a:gd name="connsiteY10" fmla="*/ 1182952 h 1465981"/>
              <a:gd name="connsiteX11" fmla="*/ 362879 w 1219222"/>
              <a:gd name="connsiteY11" fmla="*/ 1161181 h 1465981"/>
              <a:gd name="connsiteX12" fmla="*/ 355622 w 1219222"/>
              <a:gd name="connsiteY12" fmla="*/ 1037810 h 1465981"/>
              <a:gd name="connsiteX13" fmla="*/ 312079 w 1219222"/>
              <a:gd name="connsiteY13" fmla="*/ 994267 h 1465981"/>
              <a:gd name="connsiteX14" fmla="*/ 181450 w 1219222"/>
              <a:gd name="connsiteY14" fmla="*/ 950724 h 1465981"/>
              <a:gd name="connsiteX15" fmla="*/ 137907 w 1219222"/>
              <a:gd name="connsiteY15" fmla="*/ 892667 h 1465981"/>
              <a:gd name="connsiteX16" fmla="*/ 94365 w 1219222"/>
              <a:gd name="connsiteY16" fmla="*/ 834610 h 1465981"/>
              <a:gd name="connsiteX17" fmla="*/ 72593 w 1219222"/>
              <a:gd name="connsiteY17" fmla="*/ 805581 h 1465981"/>
              <a:gd name="connsiteX18" fmla="*/ 29050 w 1219222"/>
              <a:gd name="connsiteY18" fmla="*/ 733010 h 1465981"/>
              <a:gd name="connsiteX19" fmla="*/ 14536 w 1219222"/>
              <a:gd name="connsiteY19" fmla="*/ 696724 h 1465981"/>
              <a:gd name="connsiteX20" fmla="*/ 22 w 1219222"/>
              <a:gd name="connsiteY20" fmla="*/ 595124 h 1465981"/>
              <a:gd name="connsiteX21" fmla="*/ 29050 w 1219222"/>
              <a:gd name="connsiteY21" fmla="*/ 442724 h 1465981"/>
              <a:gd name="connsiteX22" fmla="*/ 36307 w 1219222"/>
              <a:gd name="connsiteY22" fmla="*/ 370152 h 1465981"/>
              <a:gd name="connsiteX23" fmla="*/ 43565 w 1219222"/>
              <a:gd name="connsiteY23" fmla="*/ 203238 h 1465981"/>
              <a:gd name="connsiteX24" fmla="*/ 72593 w 1219222"/>
              <a:gd name="connsiteY24" fmla="*/ 123410 h 1465981"/>
              <a:gd name="connsiteX25" fmla="*/ 108879 w 1219222"/>
              <a:gd name="connsiteY25" fmla="*/ 50838 h 1465981"/>
              <a:gd name="connsiteX26" fmla="*/ 137907 w 1219222"/>
              <a:gd name="connsiteY26" fmla="*/ 43581 h 1465981"/>
              <a:gd name="connsiteX27" fmla="*/ 224993 w 1219222"/>
              <a:gd name="connsiteY27" fmla="*/ 38 h 1465981"/>
              <a:gd name="connsiteX28" fmla="*/ 319336 w 1219222"/>
              <a:gd name="connsiteY28" fmla="*/ 29067 h 1465981"/>
              <a:gd name="connsiteX29" fmla="*/ 370136 w 1219222"/>
              <a:gd name="connsiteY29" fmla="*/ 116152 h 1465981"/>
              <a:gd name="connsiteX30" fmla="*/ 377393 w 1219222"/>
              <a:gd name="connsiteY30" fmla="*/ 137924 h 1465981"/>
              <a:gd name="connsiteX31" fmla="*/ 420936 w 1219222"/>
              <a:gd name="connsiteY31" fmla="*/ 188724 h 1465981"/>
              <a:gd name="connsiteX32" fmla="*/ 442707 w 1219222"/>
              <a:gd name="connsiteY32" fmla="*/ 195981 h 1465981"/>
              <a:gd name="connsiteX33" fmla="*/ 551565 w 1219222"/>
              <a:gd name="connsiteY33" fmla="*/ 181467 h 1465981"/>
              <a:gd name="connsiteX34" fmla="*/ 616879 w 1219222"/>
              <a:gd name="connsiteY34" fmla="*/ 174210 h 1465981"/>
              <a:gd name="connsiteX35" fmla="*/ 827336 w 1219222"/>
              <a:gd name="connsiteY35" fmla="*/ 181467 h 1465981"/>
              <a:gd name="connsiteX36" fmla="*/ 863622 w 1219222"/>
              <a:gd name="connsiteY36" fmla="*/ 195981 h 1465981"/>
              <a:gd name="connsiteX37" fmla="*/ 878136 w 1219222"/>
              <a:gd name="connsiteY37" fmla="*/ 217752 h 1465981"/>
              <a:gd name="connsiteX38" fmla="*/ 892650 w 1219222"/>
              <a:gd name="connsiteY38" fmla="*/ 232267 h 1465981"/>
              <a:gd name="connsiteX39" fmla="*/ 994250 w 1219222"/>
              <a:gd name="connsiteY39" fmla="*/ 217752 h 1465981"/>
              <a:gd name="connsiteX40" fmla="*/ 1081336 w 1219222"/>
              <a:gd name="connsiteY40" fmla="*/ 203238 h 1465981"/>
              <a:gd name="connsiteX41" fmla="*/ 1095850 w 1219222"/>
              <a:gd name="connsiteY41" fmla="*/ 232267 h 1465981"/>
              <a:gd name="connsiteX42" fmla="*/ 1117622 w 1219222"/>
              <a:gd name="connsiteY42" fmla="*/ 304838 h 1465981"/>
              <a:gd name="connsiteX43" fmla="*/ 1132136 w 1219222"/>
              <a:gd name="connsiteY43" fmla="*/ 486267 h 1465981"/>
              <a:gd name="connsiteX44" fmla="*/ 1161165 w 1219222"/>
              <a:gd name="connsiteY44" fmla="*/ 500781 h 1465981"/>
              <a:gd name="connsiteX45" fmla="*/ 1197450 w 1219222"/>
              <a:gd name="connsiteY45" fmla="*/ 551581 h 1465981"/>
              <a:gd name="connsiteX46" fmla="*/ 1211965 w 1219222"/>
              <a:gd name="connsiteY46" fmla="*/ 566095 h 1465981"/>
              <a:gd name="connsiteX47" fmla="*/ 1219222 w 1219222"/>
              <a:gd name="connsiteY47" fmla="*/ 624152 h 1465981"/>
              <a:gd name="connsiteX48" fmla="*/ 1211965 w 1219222"/>
              <a:gd name="connsiteY48" fmla="*/ 660438 h 1465981"/>
              <a:gd name="connsiteX49" fmla="*/ 1197450 w 1219222"/>
              <a:gd name="connsiteY49" fmla="*/ 696724 h 1465981"/>
              <a:gd name="connsiteX50" fmla="*/ 1124879 w 1219222"/>
              <a:gd name="connsiteY50" fmla="*/ 776552 h 1465981"/>
              <a:gd name="connsiteX51" fmla="*/ 1110365 w 1219222"/>
              <a:gd name="connsiteY51" fmla="*/ 791067 h 1465981"/>
              <a:gd name="connsiteX52" fmla="*/ 1045050 w 1219222"/>
              <a:gd name="connsiteY52" fmla="*/ 834610 h 1465981"/>
              <a:gd name="connsiteX53" fmla="*/ 1001507 w 1219222"/>
              <a:gd name="connsiteY53" fmla="*/ 878152 h 1465981"/>
              <a:gd name="connsiteX54" fmla="*/ 972479 w 1219222"/>
              <a:gd name="connsiteY54" fmla="*/ 892667 h 1465981"/>
              <a:gd name="connsiteX55" fmla="*/ 907165 w 1219222"/>
              <a:gd name="connsiteY55" fmla="*/ 950724 h 1465981"/>
              <a:gd name="connsiteX56" fmla="*/ 841850 w 1219222"/>
              <a:gd name="connsiteY56" fmla="*/ 1001524 h 1465981"/>
              <a:gd name="connsiteX57" fmla="*/ 805565 w 1219222"/>
              <a:gd name="connsiteY57" fmla="*/ 1052324 h 1465981"/>
              <a:gd name="connsiteX58" fmla="*/ 812822 w 1219222"/>
              <a:gd name="connsiteY58" fmla="*/ 1422438 h 1465981"/>
              <a:gd name="connsiteX59" fmla="*/ 827336 w 1219222"/>
              <a:gd name="connsiteY59" fmla="*/ 1444210 h 1465981"/>
              <a:gd name="connsiteX60" fmla="*/ 834593 w 1219222"/>
              <a:gd name="connsiteY60" fmla="*/ 1465981 h 146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222" h="1465981">
                <a:moveTo>
                  <a:pt x="420936" y="1357124"/>
                </a:moveTo>
                <a:cubicBezTo>
                  <a:pt x="336198" y="1289333"/>
                  <a:pt x="433350" y="1355452"/>
                  <a:pt x="239507" y="1320838"/>
                </a:cubicBezTo>
                <a:cubicBezTo>
                  <a:pt x="218207" y="1317035"/>
                  <a:pt x="201422" y="1300132"/>
                  <a:pt x="181450" y="1291810"/>
                </a:cubicBezTo>
                <a:cubicBezTo>
                  <a:pt x="172243" y="1287974"/>
                  <a:pt x="162098" y="1286971"/>
                  <a:pt x="152422" y="1284552"/>
                </a:cubicBezTo>
                <a:cubicBezTo>
                  <a:pt x="141802" y="1268623"/>
                  <a:pt x="129533" y="1252171"/>
                  <a:pt x="123393" y="1233752"/>
                </a:cubicBezTo>
                <a:cubicBezTo>
                  <a:pt x="119493" y="1222050"/>
                  <a:pt x="118555" y="1209562"/>
                  <a:pt x="116136" y="1197467"/>
                </a:cubicBezTo>
                <a:cubicBezTo>
                  <a:pt x="118555" y="1185372"/>
                  <a:pt x="117877" y="1172214"/>
                  <a:pt x="123393" y="1161181"/>
                </a:cubicBezTo>
                <a:cubicBezTo>
                  <a:pt x="134265" y="1139438"/>
                  <a:pt x="147585" y="1138603"/>
                  <a:pt x="166936" y="1132152"/>
                </a:cubicBezTo>
                <a:cubicBezTo>
                  <a:pt x="193546" y="1134571"/>
                  <a:pt x="220280" y="1135878"/>
                  <a:pt x="246765" y="1139410"/>
                </a:cubicBezTo>
                <a:cubicBezTo>
                  <a:pt x="261951" y="1141435"/>
                  <a:pt x="282640" y="1148949"/>
                  <a:pt x="297565" y="1153924"/>
                </a:cubicBezTo>
                <a:cubicBezTo>
                  <a:pt x="308839" y="1165198"/>
                  <a:pt x="326435" y="1190262"/>
                  <a:pt x="348365" y="1182952"/>
                </a:cubicBezTo>
                <a:cubicBezTo>
                  <a:pt x="356639" y="1180194"/>
                  <a:pt x="358041" y="1168438"/>
                  <a:pt x="362879" y="1161181"/>
                </a:cubicBezTo>
                <a:cubicBezTo>
                  <a:pt x="360460" y="1120057"/>
                  <a:pt x="361733" y="1078549"/>
                  <a:pt x="355622" y="1037810"/>
                </a:cubicBezTo>
                <a:cubicBezTo>
                  <a:pt x="353297" y="1022308"/>
                  <a:pt x="321878" y="998622"/>
                  <a:pt x="312079" y="994267"/>
                </a:cubicBezTo>
                <a:cubicBezTo>
                  <a:pt x="250916" y="967083"/>
                  <a:pt x="231547" y="963248"/>
                  <a:pt x="181450" y="950724"/>
                </a:cubicBezTo>
                <a:cubicBezTo>
                  <a:pt x="105955" y="856353"/>
                  <a:pt x="184111" y="956198"/>
                  <a:pt x="137907" y="892667"/>
                </a:cubicBezTo>
                <a:cubicBezTo>
                  <a:pt x="123679" y="873103"/>
                  <a:pt x="108879" y="853962"/>
                  <a:pt x="94365" y="834610"/>
                </a:cubicBezTo>
                <a:cubicBezTo>
                  <a:pt x="87108" y="824934"/>
                  <a:pt x="78816" y="815953"/>
                  <a:pt x="72593" y="805581"/>
                </a:cubicBezTo>
                <a:cubicBezTo>
                  <a:pt x="58079" y="781391"/>
                  <a:pt x="42326" y="757902"/>
                  <a:pt x="29050" y="733010"/>
                </a:cubicBezTo>
                <a:cubicBezTo>
                  <a:pt x="22920" y="721516"/>
                  <a:pt x="19374" y="708819"/>
                  <a:pt x="14536" y="696724"/>
                </a:cubicBezTo>
                <a:cubicBezTo>
                  <a:pt x="11382" y="677799"/>
                  <a:pt x="-583" y="609655"/>
                  <a:pt x="22" y="595124"/>
                </a:cubicBezTo>
                <a:cubicBezTo>
                  <a:pt x="4148" y="496093"/>
                  <a:pt x="4059" y="505204"/>
                  <a:pt x="29050" y="442724"/>
                </a:cubicBezTo>
                <a:cubicBezTo>
                  <a:pt x="31469" y="418533"/>
                  <a:pt x="34836" y="394419"/>
                  <a:pt x="36307" y="370152"/>
                </a:cubicBezTo>
                <a:cubicBezTo>
                  <a:pt x="39676" y="314563"/>
                  <a:pt x="37834" y="258633"/>
                  <a:pt x="43565" y="203238"/>
                </a:cubicBezTo>
                <a:cubicBezTo>
                  <a:pt x="45344" y="186039"/>
                  <a:pt x="66747" y="140947"/>
                  <a:pt x="72593" y="123410"/>
                </a:cubicBezTo>
                <a:cubicBezTo>
                  <a:pt x="83132" y="91792"/>
                  <a:pt x="78614" y="68133"/>
                  <a:pt x="108879" y="50838"/>
                </a:cubicBezTo>
                <a:cubicBezTo>
                  <a:pt x="117539" y="45890"/>
                  <a:pt x="128231" y="46000"/>
                  <a:pt x="137907" y="43581"/>
                </a:cubicBezTo>
                <a:cubicBezTo>
                  <a:pt x="139038" y="42935"/>
                  <a:pt x="211330" y="-1480"/>
                  <a:pt x="224993" y="38"/>
                </a:cubicBezTo>
                <a:cubicBezTo>
                  <a:pt x="257694" y="3672"/>
                  <a:pt x="287888" y="19391"/>
                  <a:pt x="319336" y="29067"/>
                </a:cubicBezTo>
                <a:cubicBezTo>
                  <a:pt x="336269" y="58095"/>
                  <a:pt x="359509" y="84270"/>
                  <a:pt x="370136" y="116152"/>
                </a:cubicBezTo>
                <a:cubicBezTo>
                  <a:pt x="372555" y="123409"/>
                  <a:pt x="373972" y="131082"/>
                  <a:pt x="377393" y="137924"/>
                </a:cubicBezTo>
                <a:cubicBezTo>
                  <a:pt x="385916" y="154971"/>
                  <a:pt x="407049" y="178805"/>
                  <a:pt x="420936" y="188724"/>
                </a:cubicBezTo>
                <a:cubicBezTo>
                  <a:pt x="427161" y="193170"/>
                  <a:pt x="435450" y="193562"/>
                  <a:pt x="442707" y="195981"/>
                </a:cubicBezTo>
                <a:lnTo>
                  <a:pt x="551565" y="181467"/>
                </a:lnTo>
                <a:cubicBezTo>
                  <a:pt x="573301" y="178750"/>
                  <a:pt x="594974" y="174210"/>
                  <a:pt x="616879" y="174210"/>
                </a:cubicBezTo>
                <a:cubicBezTo>
                  <a:pt x="687073" y="174210"/>
                  <a:pt x="757184" y="179048"/>
                  <a:pt x="827336" y="181467"/>
                </a:cubicBezTo>
                <a:cubicBezTo>
                  <a:pt x="839431" y="186305"/>
                  <a:pt x="853021" y="188409"/>
                  <a:pt x="863622" y="195981"/>
                </a:cubicBezTo>
                <a:cubicBezTo>
                  <a:pt x="870719" y="201050"/>
                  <a:pt x="872688" y="210941"/>
                  <a:pt x="878136" y="217752"/>
                </a:cubicBezTo>
                <a:cubicBezTo>
                  <a:pt x="882410" y="223095"/>
                  <a:pt x="887812" y="227429"/>
                  <a:pt x="892650" y="232267"/>
                </a:cubicBezTo>
                <a:cubicBezTo>
                  <a:pt x="926517" y="227429"/>
                  <a:pt x="961061" y="226049"/>
                  <a:pt x="994250" y="217752"/>
                </a:cubicBezTo>
                <a:cubicBezTo>
                  <a:pt x="1084975" y="195071"/>
                  <a:pt x="990937" y="188172"/>
                  <a:pt x="1081336" y="203238"/>
                </a:cubicBezTo>
                <a:cubicBezTo>
                  <a:pt x="1086174" y="212914"/>
                  <a:pt x="1091832" y="222222"/>
                  <a:pt x="1095850" y="232267"/>
                </a:cubicBezTo>
                <a:cubicBezTo>
                  <a:pt x="1107631" y="261719"/>
                  <a:pt x="1110493" y="276321"/>
                  <a:pt x="1117622" y="304838"/>
                </a:cubicBezTo>
                <a:cubicBezTo>
                  <a:pt x="1122460" y="365314"/>
                  <a:pt x="1118975" y="427042"/>
                  <a:pt x="1132136" y="486267"/>
                </a:cubicBezTo>
                <a:cubicBezTo>
                  <a:pt x="1134483" y="496828"/>
                  <a:pt x="1152951" y="493740"/>
                  <a:pt x="1161165" y="500781"/>
                </a:cubicBezTo>
                <a:cubicBezTo>
                  <a:pt x="1174165" y="511924"/>
                  <a:pt x="1186325" y="537675"/>
                  <a:pt x="1197450" y="551581"/>
                </a:cubicBezTo>
                <a:cubicBezTo>
                  <a:pt x="1201724" y="556924"/>
                  <a:pt x="1207127" y="561257"/>
                  <a:pt x="1211965" y="566095"/>
                </a:cubicBezTo>
                <a:cubicBezTo>
                  <a:pt x="1214384" y="585447"/>
                  <a:pt x="1219222" y="604649"/>
                  <a:pt x="1219222" y="624152"/>
                </a:cubicBezTo>
                <a:cubicBezTo>
                  <a:pt x="1219222" y="636487"/>
                  <a:pt x="1215509" y="648623"/>
                  <a:pt x="1211965" y="660438"/>
                </a:cubicBezTo>
                <a:cubicBezTo>
                  <a:pt x="1208222" y="672916"/>
                  <a:pt x="1203777" y="685336"/>
                  <a:pt x="1197450" y="696724"/>
                </a:cubicBezTo>
                <a:cubicBezTo>
                  <a:pt x="1182391" y="723829"/>
                  <a:pt x="1142493" y="758938"/>
                  <a:pt x="1124879" y="776552"/>
                </a:cubicBezTo>
                <a:cubicBezTo>
                  <a:pt x="1120041" y="781390"/>
                  <a:pt x="1116058" y="787272"/>
                  <a:pt x="1110365" y="791067"/>
                </a:cubicBezTo>
                <a:lnTo>
                  <a:pt x="1045050" y="834610"/>
                </a:lnTo>
                <a:cubicBezTo>
                  <a:pt x="1027535" y="860883"/>
                  <a:pt x="1032371" y="858862"/>
                  <a:pt x="1001507" y="878152"/>
                </a:cubicBezTo>
                <a:cubicBezTo>
                  <a:pt x="992333" y="883886"/>
                  <a:pt x="981342" y="886463"/>
                  <a:pt x="972479" y="892667"/>
                </a:cubicBezTo>
                <a:cubicBezTo>
                  <a:pt x="891612" y="949275"/>
                  <a:pt x="958288" y="908122"/>
                  <a:pt x="907165" y="950724"/>
                </a:cubicBezTo>
                <a:cubicBezTo>
                  <a:pt x="885976" y="968381"/>
                  <a:pt x="858399" y="979459"/>
                  <a:pt x="841850" y="1001524"/>
                </a:cubicBezTo>
                <a:cubicBezTo>
                  <a:pt x="814846" y="1037530"/>
                  <a:pt x="826788" y="1020488"/>
                  <a:pt x="805565" y="1052324"/>
                </a:cubicBezTo>
                <a:cubicBezTo>
                  <a:pt x="771576" y="1188261"/>
                  <a:pt x="787924" y="1111217"/>
                  <a:pt x="812822" y="1422438"/>
                </a:cubicBezTo>
                <a:cubicBezTo>
                  <a:pt x="813518" y="1431132"/>
                  <a:pt x="823435" y="1436409"/>
                  <a:pt x="827336" y="1444210"/>
                </a:cubicBezTo>
                <a:cubicBezTo>
                  <a:pt x="830757" y="1451052"/>
                  <a:pt x="834593" y="1465981"/>
                  <a:pt x="834593" y="14659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72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152D68-CC71-4291-9C93-2F48AC142B35}"/>
              </a:ext>
            </a:extLst>
          </p:cNvPr>
          <p:cNvSpPr/>
          <p:nvPr/>
        </p:nvSpPr>
        <p:spPr>
          <a:xfrm>
            <a:off x="1743627" y="1014668"/>
            <a:ext cx="2427540" cy="46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핵심역량 </a:t>
            </a:r>
            <a:r>
              <a:rPr lang="ko-KR" altLang="en-US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EBC479-8C35-4496-BB43-898C33AAE89E}"/>
              </a:ext>
            </a:extLst>
          </p:cNvPr>
          <p:cNvSpPr txBox="1"/>
          <p:nvPr/>
        </p:nvSpPr>
        <p:spPr>
          <a:xfrm>
            <a:off x="7206343" y="3293319"/>
            <a:ext cx="2685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600" b="1" dirty="0">
                <a:solidFill>
                  <a:srgbClr val="FF0000"/>
                </a:solidFill>
              </a:rPr>
              <a:t>협업</a:t>
            </a:r>
            <a:r>
              <a:rPr lang="ko-KR" altLang="en-US" sz="4600" b="1" dirty="0"/>
              <a:t> 능력</a:t>
            </a:r>
            <a:endParaRPr lang="en-US" altLang="ko-KR" sz="4600" b="1" dirty="0"/>
          </a:p>
          <a:p>
            <a:pPr algn="ctr"/>
            <a:r>
              <a:rPr lang="ko-KR" altLang="en-US" sz="2800" b="1" dirty="0"/>
              <a:t> </a:t>
            </a:r>
            <a:endParaRPr lang="en-US" altLang="ko-KR" sz="2800" b="1" dirty="0"/>
          </a:p>
          <a:p>
            <a:pPr algn="ctr"/>
            <a:r>
              <a:rPr lang="ko-KR" altLang="en-US" sz="4600" b="1" dirty="0"/>
              <a:t>중시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C83908-EAFC-41B9-8E83-0CE4A96BC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4" y="1767839"/>
            <a:ext cx="6339236" cy="49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815189-8388-494C-81BE-8D392B954D43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8">
            <a:extLst>
              <a:ext uri="{FF2B5EF4-FFF2-40B4-BE49-F238E27FC236}">
                <a16:creationId xmlns:a16="http://schemas.microsoft.com/office/drawing/2014/main" id="{E77DA1B3-1BC8-4058-974E-BB47BAF9DB91}"/>
              </a:ext>
            </a:extLst>
          </p:cNvPr>
          <p:cNvSpPr txBox="1">
            <a:spLocks/>
          </p:cNvSpPr>
          <p:nvPr/>
        </p:nvSpPr>
        <p:spPr>
          <a:xfrm>
            <a:off x="457843" y="1014668"/>
            <a:ext cx="1029000" cy="5632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결론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00376F-0A63-409D-9A33-12D7C315A7B8}"/>
              </a:ext>
            </a:extLst>
          </p:cNvPr>
          <p:cNvCxnSpPr/>
          <p:nvPr/>
        </p:nvCxnSpPr>
        <p:spPr>
          <a:xfrm>
            <a:off x="-13148" y="1296284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F4D5A4-890F-4EC0-BB5A-4EC9C2C5E98C}"/>
              </a:ext>
            </a:extLst>
          </p:cNvPr>
          <p:cNvGrpSpPr/>
          <p:nvPr/>
        </p:nvGrpSpPr>
        <p:grpSpPr>
          <a:xfrm>
            <a:off x="697462" y="2462657"/>
            <a:ext cx="9296888" cy="3447160"/>
            <a:chOff x="2439375" y="2642290"/>
            <a:chExt cx="7825155" cy="290146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FDBB22-CEBA-4F8D-AA07-AC32DB1E9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55DC5C4-799B-49AA-ABAE-5BA66907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B03E827-E160-4DF1-8F61-0BD5C8891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2EACC39-E68F-4A0E-9AE7-56D27C773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2D479F4-65D4-4BD2-9178-0869FCC44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19C7132-8642-4199-BF4C-A3E6A1A79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01194-06A2-4281-A1B9-435FF6FD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63B5145-96D0-4508-BB8E-07534EB24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DF8D0B0E-B979-493C-A791-0EFEA72D5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B59EF1DD-FD5A-4200-B40C-E98471E5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F4323CBB-57C1-4CF9-9DB7-F9BC5AF14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CF6AE0DD-49AD-4294-AE16-89B552CC0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86C1C8C0-D760-4DCC-8FBB-0D70ADEE5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846A98CA-013A-48A2-BD6B-290E615A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E3D6AA-5F95-4533-820F-2982B1826355}"/>
                </a:ext>
              </a:extLst>
            </p:cNvPr>
            <p:cNvSpPr txBox="1"/>
            <p:nvPr/>
          </p:nvSpPr>
          <p:spPr>
            <a:xfrm>
              <a:off x="3140313" y="4164315"/>
              <a:ext cx="1376496" cy="75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대졸 수준</a:t>
              </a:r>
              <a:endParaRPr lang="en-US" altLang="ko-KR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8D2706-8126-4AEB-B608-CA2503B2F2E6}"/>
                </a:ext>
              </a:extLst>
            </p:cNvPr>
            <p:cNvSpPr txBox="1"/>
            <p:nvPr/>
          </p:nvSpPr>
          <p:spPr>
            <a:xfrm>
              <a:off x="5266935" y="4164315"/>
              <a:ext cx="2200829" cy="699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Python,</a:t>
              </a:r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Pytorch</a:t>
              </a:r>
              <a:r>
                <a: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pPr algn="ctr"/>
              <a:r>
                <a:rPr lang="ko-KR" altLang="en-US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</a:t>
              </a:r>
              <a:endPara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CB898F-F2F2-40A8-8B28-7A6DE2BE6686}"/>
                </a:ext>
              </a:extLst>
            </p:cNvPr>
            <p:cNvSpPr txBox="1"/>
            <p:nvPr/>
          </p:nvSpPr>
          <p:spPr>
            <a:xfrm>
              <a:off x="3034618" y="3368839"/>
              <a:ext cx="1627456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경력</a:t>
              </a: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학력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890386-34EB-4377-AD06-1E00E6D9DBC9}"/>
                </a:ext>
              </a:extLst>
            </p:cNvPr>
            <p:cNvSpPr txBox="1"/>
            <p:nvPr/>
          </p:nvSpPr>
          <p:spPr>
            <a:xfrm>
              <a:off x="5944218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378EDB-5ADE-43F0-980F-A5587708B907}"/>
                </a:ext>
              </a:extLst>
            </p:cNvPr>
            <p:cNvSpPr txBox="1"/>
            <p:nvPr/>
          </p:nvSpPr>
          <p:spPr>
            <a:xfrm>
              <a:off x="8455459" y="3368839"/>
              <a:ext cx="846244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역량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6DCC16-7CBB-4A04-B698-A9CAB06AA3AC}"/>
                </a:ext>
              </a:extLst>
            </p:cNvPr>
            <p:cNvSpPr txBox="1"/>
            <p:nvPr/>
          </p:nvSpPr>
          <p:spPr>
            <a:xfrm>
              <a:off x="7982630" y="4164315"/>
              <a:ext cx="1839286" cy="75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커뮤니케이션</a:t>
              </a:r>
              <a:endParaRPr lang="en-US" altLang="ko-KR" sz="2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능력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124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48F5C-2957-460E-8BB9-8C593FD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013372" cy="563231"/>
          </a:xfrm>
        </p:spPr>
        <p:txBody>
          <a:bodyPr/>
          <a:lstStyle/>
          <a:p>
            <a:r>
              <a:rPr lang="ko-KR" altLang="en-US" dirty="0"/>
              <a:t>최종 결론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3A140-AC38-4E7D-AC71-D27E6E6C9209}"/>
              </a:ext>
            </a:extLst>
          </p:cNvPr>
          <p:cNvGrpSpPr/>
          <p:nvPr/>
        </p:nvGrpSpPr>
        <p:grpSpPr>
          <a:xfrm>
            <a:off x="312007" y="1445350"/>
            <a:ext cx="10047798" cy="5821633"/>
            <a:chOff x="312007" y="1409065"/>
            <a:chExt cx="10047798" cy="582163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4B29A7-5BEC-460D-906C-B7534D19F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239"/>
            <a:stretch/>
          </p:blipFill>
          <p:spPr>
            <a:xfrm>
              <a:off x="8401162" y="4752150"/>
              <a:ext cx="1958643" cy="247854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EB44F9F-4D87-4F62-A0A4-C79464D0E794}"/>
                </a:ext>
              </a:extLst>
            </p:cNvPr>
            <p:cNvGrpSpPr/>
            <p:nvPr/>
          </p:nvGrpSpPr>
          <p:grpSpPr>
            <a:xfrm>
              <a:off x="929935" y="1409065"/>
              <a:ext cx="8831942" cy="4339622"/>
              <a:chOff x="929930" y="1343752"/>
              <a:chExt cx="8831942" cy="433962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EE9E6F-0E28-4489-9A66-E8E665699A56}"/>
                  </a:ext>
                </a:extLst>
              </p:cNvPr>
              <p:cNvSpPr txBox="1"/>
              <p:nvPr/>
            </p:nvSpPr>
            <p:spPr>
              <a:xfrm>
                <a:off x="929930" y="4067547"/>
                <a:ext cx="8831942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300" b="1" dirty="0">
                    <a:solidFill>
                      <a:schemeClr val="accent6"/>
                    </a:solidFill>
                    <a:latin typeface="+mj-ea"/>
                    <a:ea typeface="+mj-ea"/>
                  </a:rPr>
                  <a:t>“</a:t>
                </a:r>
                <a:r>
                  <a:rPr lang="en-US" altLang="ko-KR" sz="3300" dirty="0">
                    <a:latin typeface="+mj-ea"/>
                    <a:ea typeface="+mj-ea"/>
                  </a:rPr>
                  <a:t> 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전공 불문 대학 이상</a:t>
                </a:r>
                <a:r>
                  <a:rPr lang="ko-KR" altLang="en-US" sz="3300" dirty="0">
                    <a:latin typeface="+mj-ea"/>
                    <a:ea typeface="+mj-ea"/>
                  </a:rPr>
                  <a:t>의 학력과 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협업</a:t>
                </a:r>
                <a:r>
                  <a:rPr lang="ko-KR" altLang="en-US" sz="3300" dirty="0">
                    <a:latin typeface="+mj-ea"/>
                    <a:ea typeface="+mj-ea"/>
                  </a:rPr>
                  <a:t> 능력으로 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파이썬</a:t>
                </a:r>
                <a:r>
                  <a:rPr lang="ko-KR" altLang="en-US" sz="3300" dirty="0">
                    <a:latin typeface="+mj-ea"/>
                    <a:ea typeface="+mj-ea"/>
                  </a:rPr>
                  <a:t> 스킬을 </a:t>
                </a:r>
                <a:r>
                  <a:rPr lang="en-US" altLang="ko-KR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3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년 </a:t>
                </a:r>
                <a:r>
                  <a:rPr lang="ko-KR" altLang="en-US" sz="3300" dirty="0">
                    <a:latin typeface="+mj-ea"/>
                    <a:ea typeface="+mj-ea"/>
                  </a:rPr>
                  <a:t>동안 키워 </a:t>
                </a:r>
                <a:r>
                  <a:rPr lang="ko-KR" altLang="en-US" sz="3300" dirty="0">
                    <a:solidFill>
                      <a:srgbClr val="FF0000"/>
                    </a:solidFill>
                    <a:latin typeface="+mj-ea"/>
                    <a:ea typeface="+mj-ea"/>
                  </a:rPr>
                  <a:t>경력</a:t>
                </a:r>
                <a:r>
                  <a:rPr lang="ko-KR" altLang="en-US" sz="3300" dirty="0">
                    <a:latin typeface="+mj-ea"/>
                    <a:ea typeface="+mj-ea"/>
                  </a:rPr>
                  <a:t>을 쌓은 인재 </a:t>
                </a:r>
                <a:r>
                  <a:rPr lang="en-US" altLang="ko-KR" sz="3300" b="1" dirty="0">
                    <a:solidFill>
                      <a:schemeClr val="accent6"/>
                    </a:solidFill>
                    <a:latin typeface="+mj-ea"/>
                    <a:ea typeface="+mj-ea"/>
                  </a:rPr>
                  <a:t>“</a:t>
                </a:r>
                <a:endParaRPr lang="ko-KR" altLang="en-US" sz="3300" b="1" dirty="0">
                  <a:solidFill>
                    <a:schemeClr val="accent6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53F15-98BC-4500-8EAB-F288BF841DA7}"/>
                  </a:ext>
                </a:extLst>
              </p:cNvPr>
              <p:cNvSpPr txBox="1"/>
              <p:nvPr/>
            </p:nvSpPr>
            <p:spPr>
              <a:xfrm>
                <a:off x="2196301" y="1343752"/>
                <a:ext cx="629919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600" b="1" dirty="0"/>
                  <a:t>빅데이터 시장 </a:t>
                </a:r>
                <a:r>
                  <a:rPr lang="ko-KR" altLang="en-US" sz="4600" b="1" dirty="0" err="1"/>
                  <a:t>인재상</a:t>
                </a:r>
                <a:endParaRPr lang="ko-KR" altLang="en-US" sz="4600" b="1" dirty="0"/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9E0F050A-0DC9-4B57-B265-5231C94BC546}"/>
                  </a:ext>
                </a:extLst>
              </p:cNvPr>
              <p:cNvSpPr/>
              <p:nvPr/>
            </p:nvSpPr>
            <p:spPr>
              <a:xfrm rot="5400000">
                <a:off x="4698801" y="2657520"/>
                <a:ext cx="1294200" cy="1040379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A457ED-4309-4DE8-887B-3E484554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007" y="1809175"/>
              <a:ext cx="2013372" cy="1617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622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71645-2316-41A3-9371-23A29368E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03"/>
            <a:ext cx="10690390" cy="756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D016A-2850-46F6-B8D7-3F46950BF89E}"/>
              </a:ext>
            </a:extLst>
          </p:cNvPr>
          <p:cNvSpPr txBox="1"/>
          <p:nvPr/>
        </p:nvSpPr>
        <p:spPr>
          <a:xfrm>
            <a:off x="552528" y="3054491"/>
            <a:ext cx="3322513" cy="92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9C3D526-25DB-4063-9967-D780A96EA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829" y="2375339"/>
            <a:ext cx="3711524" cy="58323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6CDF69-478E-4EDB-8D06-6E2AA68FAB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0000" r="18757"/>
          <a:stretch/>
        </p:blipFill>
        <p:spPr>
          <a:xfrm>
            <a:off x="9209695" y="-299844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B877352A-FAF0-4B1F-AAFB-FF961D82F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426" b="25381"/>
          <a:stretch/>
        </p:blipFill>
        <p:spPr>
          <a:xfrm>
            <a:off x="-424074" y="6685818"/>
            <a:ext cx="2753399" cy="11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D76C1-9733-464B-B20E-AF88ED20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73333" cy="563231"/>
          </a:xfrm>
        </p:spPr>
        <p:txBody>
          <a:bodyPr/>
          <a:lstStyle/>
          <a:p>
            <a:r>
              <a:rPr lang="ko-KR" altLang="en-US" dirty="0" err="1"/>
              <a:t>메인함수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8EB4C-0744-4B5A-AAA0-1955B7E0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4096"/>
            <a:ext cx="10691813" cy="167059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DDFCF59-78F9-4CCB-B2EE-65FB8476A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249" y="2423281"/>
            <a:ext cx="386182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FILE</a:t>
            </a:r>
            <a:r>
              <a:rPr lang="ko-KR" altLang="en-US" sz="2000" dirty="0"/>
              <a:t> </a:t>
            </a:r>
            <a:r>
              <a:rPr lang="en-US" altLang="ko-KR" sz="2000" dirty="0"/>
              <a:t>NAME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파일이름</a:t>
            </a: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URL : LIST</a:t>
            </a:r>
            <a:r>
              <a:rPr lang="ko-KR" altLang="en-US" sz="2000" dirty="0"/>
              <a:t>가 있는 홈페이지 경로</a:t>
            </a:r>
            <a:endParaRPr lang="en-US" altLang="ko-K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COUMNS : </a:t>
            </a:r>
            <a:r>
              <a:rPr lang="ko-KR" altLang="en-US" sz="2000" dirty="0"/>
              <a:t>추출할 </a:t>
            </a:r>
            <a:r>
              <a:rPr lang="en-US" altLang="ko-KR" sz="2000" dirty="0"/>
              <a:t>DD</a:t>
            </a:r>
            <a:r>
              <a:rPr lang="ko-KR" altLang="en-US" sz="2000" dirty="0"/>
              <a:t>의 </a:t>
            </a:r>
            <a:r>
              <a:rPr lang="en-US" altLang="ko-KR" sz="2000" dirty="0"/>
              <a:t>DT </a:t>
            </a:r>
            <a:r>
              <a:rPr lang="ko-KR" altLang="en-US" sz="2000" dirty="0"/>
              <a:t>값</a:t>
            </a:r>
            <a:endParaRPr lang="en-US" altLang="ko-KR" sz="20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DB265FE-9CD7-4E49-B43A-AC8BD493D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991" y="2269392"/>
            <a:ext cx="114646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/>
              <a:t> DL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/>
              <a:t> DT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/>
              <a:t> DD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99806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EE3A7-6B68-44FE-8699-FF259A38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435539" cy="563231"/>
          </a:xfrm>
        </p:spPr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7DB2B0-9368-42AE-8520-44982499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580"/>
            <a:ext cx="10691813" cy="478071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0FF6EE-64D6-4033-B06C-45FB894971E0}"/>
              </a:ext>
            </a:extLst>
          </p:cNvPr>
          <p:cNvSpPr/>
          <p:nvPr/>
        </p:nvSpPr>
        <p:spPr>
          <a:xfrm>
            <a:off x="475989" y="4753627"/>
            <a:ext cx="4590789" cy="494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616926-3559-4EDA-98DC-6B2838DCBBFE}"/>
              </a:ext>
            </a:extLst>
          </p:cNvPr>
          <p:cNvGrpSpPr/>
          <p:nvPr/>
        </p:nvGrpSpPr>
        <p:grpSpPr>
          <a:xfrm>
            <a:off x="701457" y="1165805"/>
            <a:ext cx="9148730" cy="5829981"/>
            <a:chOff x="701457" y="1165805"/>
            <a:chExt cx="9148730" cy="582998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100DAA7-CB49-47E8-AB27-BD2E71F49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57" y="1165805"/>
              <a:ext cx="9148730" cy="582998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152821F-5C98-4162-B615-80552F67F5C1}"/>
                </a:ext>
              </a:extLst>
            </p:cNvPr>
            <p:cNvSpPr/>
            <p:nvPr/>
          </p:nvSpPr>
          <p:spPr>
            <a:xfrm>
              <a:off x="2010427" y="3482236"/>
              <a:ext cx="2373682" cy="31012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188C3D-1774-4728-A3B0-E83BB26C95BC}"/>
                </a:ext>
              </a:extLst>
            </p:cNvPr>
            <p:cNvSpPr/>
            <p:nvPr/>
          </p:nvSpPr>
          <p:spPr>
            <a:xfrm>
              <a:off x="2010426" y="4553212"/>
              <a:ext cx="2855935" cy="31012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A3F3D7E-5D2D-417A-B280-B09B5737D740}"/>
                </a:ext>
              </a:extLst>
            </p:cNvPr>
            <p:cNvSpPr/>
            <p:nvPr/>
          </p:nvSpPr>
          <p:spPr>
            <a:xfrm>
              <a:off x="2010426" y="5623220"/>
              <a:ext cx="3275558" cy="31012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%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80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EE3A7-6B68-44FE-8699-FF259A38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2435539" cy="563231"/>
          </a:xfrm>
        </p:spPr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B7E210-E9B0-4A6C-A237-73777EB8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" y="1079906"/>
            <a:ext cx="10214975" cy="64797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B15DFE-0E87-4A2C-812F-1EA75BF6824F}"/>
              </a:ext>
            </a:extLst>
          </p:cNvPr>
          <p:cNvSpPr/>
          <p:nvPr/>
        </p:nvSpPr>
        <p:spPr>
          <a:xfrm>
            <a:off x="1171184" y="3995802"/>
            <a:ext cx="9169052" cy="563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DBF458-3729-4D2E-A2DD-8C435FBC8936}"/>
              </a:ext>
            </a:extLst>
          </p:cNvPr>
          <p:cNvGrpSpPr/>
          <p:nvPr/>
        </p:nvGrpSpPr>
        <p:grpSpPr>
          <a:xfrm>
            <a:off x="476838" y="2042065"/>
            <a:ext cx="9738138" cy="4327314"/>
            <a:chOff x="476838" y="2042065"/>
            <a:chExt cx="9738138" cy="432731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61AC7E5-5B90-407E-85DD-1A17B374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38" y="2042065"/>
              <a:ext cx="9738138" cy="43273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14ADEF-A8A8-4950-91EC-18F6EF6A5455}"/>
                </a:ext>
              </a:extLst>
            </p:cNvPr>
            <p:cNvSpPr/>
            <p:nvPr/>
          </p:nvSpPr>
          <p:spPr>
            <a:xfrm flipH="1">
              <a:off x="1290178" y="4327741"/>
              <a:ext cx="2680571" cy="125886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337DA80-0391-40FB-8172-140BB328A75F}"/>
                </a:ext>
              </a:extLst>
            </p:cNvPr>
            <p:cNvSpPr/>
            <p:nvPr/>
          </p:nvSpPr>
          <p:spPr>
            <a:xfrm flipH="1">
              <a:off x="613771" y="4327741"/>
              <a:ext cx="626306" cy="12588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9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</TotalTime>
  <Words>856</Words>
  <Application>Microsoft Office PowerPoint</Application>
  <PresentationFormat>사용자 지정</PresentationFormat>
  <Paragraphs>254</Paragraphs>
  <Slides>67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Pretendard</vt:lpstr>
      <vt:lpstr>나눔바른고딕</vt:lpstr>
      <vt:lpstr>맑은 고딕</vt:lpstr>
      <vt:lpstr>Arial</vt:lpstr>
      <vt:lpstr>Calibri</vt:lpstr>
      <vt:lpstr>Calibri Light</vt:lpstr>
      <vt:lpstr>Cambria Math</vt:lpstr>
      <vt:lpstr>Consolas</vt:lpstr>
      <vt:lpstr>Times New Roman</vt:lpstr>
      <vt:lpstr>Office 테마</vt:lpstr>
      <vt:lpstr>PowerPoint 프레젠테이션</vt:lpstr>
      <vt:lpstr>PowerPoint 프레젠테이션</vt:lpstr>
      <vt:lpstr>순서</vt:lpstr>
      <vt:lpstr>PowerPoint 프레젠테이션</vt:lpstr>
      <vt:lpstr>DBA(Database Administrator)란?</vt:lpstr>
      <vt:lpstr>크롤링 과정</vt:lpstr>
      <vt:lpstr>메인함수</vt:lpstr>
      <vt:lpstr>크롤링 과정</vt:lpstr>
      <vt:lpstr>크롤링 과정</vt:lpstr>
      <vt:lpstr>문자열 변경 후 리스트 추가</vt:lpstr>
      <vt:lpstr>Csv 추가</vt:lpstr>
      <vt:lpstr>필요스킬</vt:lpstr>
      <vt:lpstr>성향</vt:lpstr>
      <vt:lpstr>요구 학력</vt:lpstr>
      <vt:lpstr>요구 학력</vt:lpstr>
      <vt:lpstr>지원 보험, 제도</vt:lpstr>
      <vt:lpstr>업무휴무, 휴가, 행사</vt:lpstr>
      <vt:lpstr>합격 자소서 분석</vt:lpstr>
      <vt:lpstr>결론</vt:lpstr>
      <vt:lpstr>PowerPoint 프레젠테이션</vt:lpstr>
      <vt:lpstr>데이터 엔지니어란?</vt:lpstr>
      <vt:lpstr>기업별 구인구직 횟수</vt:lpstr>
      <vt:lpstr>LG 에너지솔루션 검색결과</vt:lpstr>
      <vt:lpstr>기업별 데이터 엔지니어에게 요구하는 경력</vt:lpstr>
      <vt:lpstr>기업별 데이터 엔지니어에게 요구하는 학력</vt:lpstr>
      <vt:lpstr>기업별 데이터 엔지니어에게 요구하는 스킬(능력)</vt:lpstr>
      <vt:lpstr>데이터 엔지니어 예상 연봉</vt:lpstr>
      <vt:lpstr>결론</vt:lpstr>
      <vt:lpstr>PowerPoint 프레젠테이션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잡코리아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원티드 크롤링</vt:lpstr>
      <vt:lpstr>결론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최종 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zer549</dc:creator>
  <cp:lastModifiedBy>KDP-43</cp:lastModifiedBy>
  <cp:revision>97</cp:revision>
  <dcterms:created xsi:type="dcterms:W3CDTF">2019-06-07T03:43:52Z</dcterms:created>
  <dcterms:modified xsi:type="dcterms:W3CDTF">2024-08-16T04:30:46Z</dcterms:modified>
</cp:coreProperties>
</file>